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353" r:id="rId3"/>
    <p:sldId id="375" r:id="rId4"/>
    <p:sldId id="354" r:id="rId5"/>
    <p:sldId id="370" r:id="rId6"/>
    <p:sldId id="361" r:id="rId7"/>
    <p:sldId id="358" r:id="rId8"/>
    <p:sldId id="376" r:id="rId9"/>
    <p:sldId id="377" r:id="rId10"/>
    <p:sldId id="378" r:id="rId11"/>
    <p:sldId id="359" r:id="rId12"/>
    <p:sldId id="360" r:id="rId13"/>
    <p:sldId id="356" r:id="rId14"/>
    <p:sldId id="357" r:id="rId15"/>
    <p:sldId id="355" r:id="rId16"/>
    <p:sldId id="258" r:id="rId17"/>
    <p:sldId id="346" r:id="rId18"/>
    <p:sldId id="322" r:id="rId19"/>
    <p:sldId id="298" r:id="rId20"/>
    <p:sldId id="323" r:id="rId21"/>
    <p:sldId id="266" r:id="rId22"/>
    <p:sldId id="324" r:id="rId23"/>
    <p:sldId id="325" r:id="rId24"/>
    <p:sldId id="293" r:id="rId25"/>
    <p:sldId id="264" r:id="rId26"/>
    <p:sldId id="268" r:id="rId27"/>
    <p:sldId id="326" r:id="rId28"/>
    <p:sldId id="327" r:id="rId29"/>
    <p:sldId id="328" r:id="rId30"/>
    <p:sldId id="372" r:id="rId31"/>
    <p:sldId id="330" r:id="rId32"/>
    <p:sldId id="331" r:id="rId33"/>
    <p:sldId id="278" r:id="rId34"/>
    <p:sldId id="332" r:id="rId35"/>
    <p:sldId id="347" r:id="rId36"/>
    <p:sldId id="345" r:id="rId37"/>
    <p:sldId id="311" r:id="rId38"/>
    <p:sldId id="312" r:id="rId39"/>
    <p:sldId id="280" r:id="rId40"/>
    <p:sldId id="301" r:id="rId41"/>
    <p:sldId id="302" r:id="rId42"/>
    <p:sldId id="341" r:id="rId43"/>
    <p:sldId id="373" r:id="rId44"/>
    <p:sldId id="342" r:id="rId45"/>
    <p:sldId id="344" r:id="rId46"/>
    <p:sldId id="282" r:id="rId47"/>
    <p:sldId id="374" r:id="rId48"/>
    <p:sldId id="348" r:id="rId49"/>
    <p:sldId id="351" r:id="rId50"/>
    <p:sldId id="349" r:id="rId51"/>
    <p:sldId id="350" r:id="rId52"/>
    <p:sldId id="335" r:id="rId53"/>
    <p:sldId id="333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36" r:id="rId63"/>
    <p:sldId id="337" r:id="rId64"/>
    <p:sldId id="339" r:id="rId65"/>
    <p:sldId id="380" r:id="rId66"/>
    <p:sldId id="379" r:id="rId6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4472C4"/>
    <a:srgbClr val="4A7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6569"/>
  </p:normalViewPr>
  <p:slideViewPr>
    <p:cSldViewPr snapToGrid="0" snapToObjects="1">
      <p:cViewPr varScale="1">
        <p:scale>
          <a:sx n="73" d="100"/>
          <a:sy n="73" d="100"/>
        </p:scale>
        <p:origin x="72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644D-ADF9-1646-9AC4-D1DD5F55CE85}" type="datetimeFigureOut">
              <a:rPr lang="en-NL" smtClean="0"/>
              <a:t>11/16/2022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871AB-24A4-5849-B592-4D718CC2280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60234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Welcome!</a:t>
            </a:r>
          </a:p>
          <a:p>
            <a:endParaRPr lang="en-NL" dirty="0"/>
          </a:p>
          <a:p>
            <a:r>
              <a:rPr lang="en-NL" dirty="0"/>
              <a:t>A step towards robust species recognition: learning AI to reason like a skilled taxonomist</a:t>
            </a:r>
          </a:p>
          <a:p>
            <a:endParaRPr lang="en-NL" dirty="0"/>
          </a:p>
          <a:p>
            <a:r>
              <a:rPr lang="en-NL" dirty="0"/>
              <a:t>My name is Robert</a:t>
            </a:r>
          </a:p>
          <a:p>
            <a:r>
              <a:rPr lang="en-NL" dirty="0"/>
              <a:t>My supervisors are Diego and Ioannis.</a:t>
            </a:r>
          </a:p>
          <a:p>
            <a:endParaRPr lang="en-NL" dirty="0"/>
          </a:p>
          <a:p>
            <a:r>
              <a:rPr lang="en-GB" dirty="0"/>
              <a:t>T</a:t>
            </a:r>
            <a:r>
              <a:rPr lang="en-NL" dirty="0"/>
              <a:t>o start, a small note about the front cover</a:t>
            </a:r>
          </a:p>
          <a:p>
            <a:r>
              <a:rPr lang="en-NL" dirty="0"/>
              <a:t>The front cover is a small joke to make the thesis a bit more MGI related.</a:t>
            </a:r>
          </a:p>
          <a:p>
            <a:r>
              <a:rPr lang="en-NL" dirty="0"/>
              <a:t>It contains the most common bird traits from the 512 birds present in the Netherlands.</a:t>
            </a:r>
          </a:p>
          <a:p>
            <a:r>
              <a:rPr lang="en-NL" dirty="0"/>
              <a:t>The sizes of the words, indicate the overall occurence of the trait.</a:t>
            </a:r>
          </a:p>
          <a:p>
            <a:r>
              <a:rPr lang="en-NL" dirty="0"/>
              <a:t>There are some obvious mistakes, as covert great, ovbious refers to the greater covert of birds</a:t>
            </a:r>
          </a:p>
          <a:p>
            <a:r>
              <a:rPr lang="en-GB" dirty="0"/>
              <a:t>A</a:t>
            </a:r>
            <a:r>
              <a:rPr lang="en-NL" dirty="0"/>
              <a:t>nd not that birds in the Netherlands have great coverts</a:t>
            </a:r>
          </a:p>
          <a:p>
            <a:r>
              <a:rPr lang="en-NL" dirty="0"/>
              <a:t>But it is possible to map the most common traits to an certain area.</a:t>
            </a:r>
          </a:p>
          <a:p>
            <a:endParaRPr lang="en-NL" dirty="0"/>
          </a:p>
          <a:p>
            <a:r>
              <a:rPr lang="en-GB" dirty="0"/>
              <a:t>B</a:t>
            </a:r>
            <a:r>
              <a:rPr lang="en-NL" dirty="0"/>
              <a:t>ut lets start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51558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4971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49789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Diego proposed a new version. </a:t>
            </a:r>
          </a:p>
          <a:p>
            <a:r>
              <a:rPr lang="en-NL" dirty="0"/>
              <a:t>Where a CNN hybrid model taken in an image and tell what it sees.</a:t>
            </a:r>
          </a:p>
          <a:p>
            <a:r>
              <a:rPr lang="en-NL" dirty="0"/>
              <a:t>The Natural Language processing model takes the text and makes a prediction</a:t>
            </a:r>
          </a:p>
          <a:p>
            <a:r>
              <a:rPr lang="en-NL" dirty="0"/>
              <a:t>This way the intermediate results are interpretable as natural language is used.</a:t>
            </a:r>
          </a:p>
          <a:p>
            <a:r>
              <a:rPr lang="en-NL" dirty="0"/>
              <a:t>And this allows for trait sharing making it better suited to detect unknown species.</a:t>
            </a:r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nd I, investigated the NLP part of this project.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90119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Diego proposed a new version. </a:t>
            </a:r>
          </a:p>
          <a:p>
            <a:r>
              <a:rPr lang="en-NL" dirty="0"/>
              <a:t>Where a CNN hybrid model taken in an image and tell what it sees.</a:t>
            </a:r>
          </a:p>
          <a:p>
            <a:r>
              <a:rPr lang="en-NL" dirty="0"/>
              <a:t>The Natural Language processing model takes the text and makes a prediction</a:t>
            </a:r>
          </a:p>
          <a:p>
            <a:r>
              <a:rPr lang="en-NL" dirty="0"/>
              <a:t>This way the intermediate results are interpretable as natural language is used.</a:t>
            </a:r>
          </a:p>
          <a:p>
            <a:r>
              <a:rPr lang="en-NL" dirty="0"/>
              <a:t>And this allows for trait sharing making it better suited to detect unknown species.</a:t>
            </a:r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nd I, investigated the NLP part of this project.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30467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7295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Diego proposed a new version. </a:t>
            </a:r>
          </a:p>
          <a:p>
            <a:r>
              <a:rPr lang="en-NL" dirty="0"/>
              <a:t>Where a CNN hybrid model taken in an image and tell what it sees.</a:t>
            </a:r>
          </a:p>
          <a:p>
            <a:r>
              <a:rPr lang="en-NL" dirty="0"/>
              <a:t>The Natural Language processing model takes the text and makes a prediction</a:t>
            </a:r>
          </a:p>
          <a:p>
            <a:r>
              <a:rPr lang="en-NL" dirty="0"/>
              <a:t>This way the intermediate results are interpretable as natural language is used.</a:t>
            </a:r>
          </a:p>
          <a:p>
            <a:r>
              <a:rPr lang="en-NL" dirty="0"/>
              <a:t>And this allows for trait sharing making it better suited to detect unknown species.</a:t>
            </a:r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nd I, investigated the NLP part of this project.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3959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Diego proposed a new version. </a:t>
            </a:r>
          </a:p>
          <a:p>
            <a:r>
              <a:rPr lang="en-NL" dirty="0"/>
              <a:t>Where a CNN hybrid model taken in an image and tell what it sees.</a:t>
            </a:r>
          </a:p>
          <a:p>
            <a:r>
              <a:rPr lang="en-NL" dirty="0"/>
              <a:t>The Natural Language processing model takes the text and makes a prediction</a:t>
            </a:r>
          </a:p>
          <a:p>
            <a:r>
              <a:rPr lang="en-NL" dirty="0"/>
              <a:t>This way the intermediate results are interpretable as natural language is used.</a:t>
            </a:r>
          </a:p>
          <a:p>
            <a:r>
              <a:rPr lang="en-NL" dirty="0"/>
              <a:t>And this allows for trait sharing making it better suited to detect unknown species.</a:t>
            </a:r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nd I, investigated the NLP part of this project.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35095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Diego proposed a new version. </a:t>
            </a:r>
          </a:p>
          <a:p>
            <a:r>
              <a:rPr lang="en-NL" dirty="0"/>
              <a:t>Where a CNN hybrid model taken in an image and tell what it sees.</a:t>
            </a:r>
          </a:p>
          <a:p>
            <a:r>
              <a:rPr lang="en-NL" dirty="0"/>
              <a:t>The Natural Language processing model takes the text and makes a prediction</a:t>
            </a:r>
          </a:p>
          <a:p>
            <a:r>
              <a:rPr lang="en-NL" dirty="0"/>
              <a:t>This way the intermediate results are interpretable as natural language is used.</a:t>
            </a:r>
          </a:p>
          <a:p>
            <a:r>
              <a:rPr lang="en-NL" dirty="0"/>
              <a:t>And this allows for trait sharing making it better suited to detect unknown species.</a:t>
            </a:r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nd I, investigated the NLP part of this project.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8071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dirty="0"/>
              <a:t>I formulated the following research questions for this problem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/>
              <a:t>How can a high-quality database be automatically created containing species names and a combination of unique descriptions per species?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/>
              <a:t>We need a large database to train the NLP model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/>
              <a:t>Which interpretation techniques can be used with the descriptive sentences to extract the most relevant traits for a species?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/>
              <a:t>Extract the most relevant information from a sentence, to have trait overlap.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/>
              <a:t>Sentences contain irrelevant information are unique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/>
              <a:t>Simpler trait might be a 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/>
              <a:t>How should a deep learning model be built, trained and evaluated to predict existing species with natural language?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/>
              <a:t>How should the data be used for a model so a model can make a prediction based on the text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dirty="0"/>
              <a:t>And keep track of the most important traits</a:t>
            </a:r>
            <a:endParaRPr lang="en-NL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2103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Diego proposed a new version. </a:t>
            </a:r>
          </a:p>
          <a:p>
            <a:r>
              <a:rPr lang="en-NL" dirty="0"/>
              <a:t>Where a CNN hybrid model taken in an image and tell what it sees.</a:t>
            </a:r>
          </a:p>
          <a:p>
            <a:r>
              <a:rPr lang="en-NL" dirty="0"/>
              <a:t>The Natural Language processing model takes the text and makes a prediction</a:t>
            </a:r>
          </a:p>
          <a:p>
            <a:r>
              <a:rPr lang="en-NL" dirty="0"/>
              <a:t>This way the intermediate results are interpretable as natural language is used.</a:t>
            </a:r>
          </a:p>
          <a:p>
            <a:r>
              <a:rPr lang="en-NL" dirty="0"/>
              <a:t>And this allows for trait sharing making it better suited to detect unknown species.</a:t>
            </a:r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nd I, investigated the NLP part of this project.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5703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04464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Headers with text not about descriptions are used as negative labels</a:t>
            </a:r>
          </a:p>
          <a:p>
            <a:r>
              <a:rPr lang="en-GB" dirty="0"/>
              <a:t>H</a:t>
            </a:r>
            <a:r>
              <a:rPr lang="en-NL" dirty="0"/>
              <a:t>eaders with text about descriptions are used as positive labels</a:t>
            </a:r>
          </a:p>
          <a:p>
            <a:endParaRPr lang="en-NL" dirty="0"/>
          </a:p>
          <a:p>
            <a:r>
              <a:rPr lang="en-NL" dirty="0"/>
              <a:t>But text is generally noisy, some negative paragraphs have descriptions and vice versa.</a:t>
            </a:r>
          </a:p>
          <a:p>
            <a:endParaRPr lang="en-NL" dirty="0"/>
          </a:p>
          <a:p>
            <a:r>
              <a:rPr lang="en-NL" dirty="0"/>
              <a:t>I implemented a costum loss that could help deal with the noisiness of the dataset</a:t>
            </a:r>
          </a:p>
          <a:p>
            <a:endParaRPr lang="en-NL" dirty="0"/>
          </a:p>
          <a:p>
            <a:r>
              <a:rPr lang="en-NL" dirty="0"/>
              <a:t>The basic architercture is a BERT model with a linaer classifier on top of it</a:t>
            </a:r>
          </a:p>
          <a:p>
            <a:endParaRPr lang="en-NL" dirty="0"/>
          </a:p>
          <a:p>
            <a:r>
              <a:rPr lang="en-NL" dirty="0"/>
              <a:t>BERT is a NLP model that has been trained on a large corpus and is freely available.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49847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Diego proposed a new version. </a:t>
            </a:r>
          </a:p>
          <a:p>
            <a:r>
              <a:rPr lang="en-NL" dirty="0"/>
              <a:t>Where a CNN hybrid model taken in an image and tell what it sees.</a:t>
            </a:r>
          </a:p>
          <a:p>
            <a:r>
              <a:rPr lang="en-NL" dirty="0"/>
              <a:t>The Natural Language processing model takes the text and makes a prediction</a:t>
            </a:r>
          </a:p>
          <a:p>
            <a:r>
              <a:rPr lang="en-NL" dirty="0"/>
              <a:t>This way the intermediate results are interpretable as natural language is used.</a:t>
            </a:r>
          </a:p>
          <a:p>
            <a:r>
              <a:rPr lang="en-NL" dirty="0"/>
              <a:t>And this allows for trait sharing making it better suited to detect unknown species.</a:t>
            </a:r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nd I, investigated the NLP part of this project.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6832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Diego proposed a new version. </a:t>
            </a:r>
          </a:p>
          <a:p>
            <a:r>
              <a:rPr lang="en-NL" dirty="0"/>
              <a:t>Where a CNN hybrid model taken in an image and tell what it sees.</a:t>
            </a:r>
          </a:p>
          <a:p>
            <a:r>
              <a:rPr lang="en-NL" dirty="0"/>
              <a:t>The Natural Language processing model takes the text and makes a prediction</a:t>
            </a:r>
          </a:p>
          <a:p>
            <a:r>
              <a:rPr lang="en-NL" dirty="0"/>
              <a:t>This way the intermediate results are interpretable as natural language is used.</a:t>
            </a:r>
          </a:p>
          <a:p>
            <a:r>
              <a:rPr lang="en-NL" dirty="0"/>
              <a:t>And this allows for trait sharing making it better suited to detect unknown species.</a:t>
            </a:r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nd I, investigated the NLP part of this project.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30056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resuts of the description classifier!</a:t>
            </a:r>
          </a:p>
          <a:p>
            <a:r>
              <a:rPr lang="en-NL" dirty="0"/>
              <a:t>Left the results of the test set, for this dataset 20% of all data is used.</a:t>
            </a:r>
          </a:p>
          <a:p>
            <a:endParaRPr lang="en-NL" dirty="0"/>
          </a:p>
          <a:p>
            <a:r>
              <a:rPr lang="en-GB" dirty="0"/>
              <a:t>R</a:t>
            </a:r>
            <a:r>
              <a:rPr lang="en-NL" dirty="0"/>
              <a:t>ight the results of 2 completely left out dataset, You see that the model performs worse on this dataset.</a:t>
            </a:r>
          </a:p>
          <a:p>
            <a:r>
              <a:rPr lang="en-NL" dirty="0"/>
              <a:t>T</a:t>
            </a:r>
            <a:r>
              <a:rPr lang="en-GB" dirty="0"/>
              <a:t>h</a:t>
            </a:r>
            <a:r>
              <a:rPr lang="en-NL" dirty="0"/>
              <a:t>is could be also because the data is also noisy and the model cannot correct for this.</a:t>
            </a:r>
          </a:p>
          <a:p>
            <a:r>
              <a:rPr lang="en-NL" dirty="0"/>
              <a:t>The datasets are contstructed the same way, using the header to give the samples a negative or a positive label.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0493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And now the classifier in practice!</a:t>
            </a:r>
          </a:p>
          <a:p>
            <a:r>
              <a:rPr lang="en-NL" dirty="0"/>
              <a:t>This is a wikipedia page about apples</a:t>
            </a:r>
          </a:p>
          <a:p>
            <a:endParaRPr lang="en-NL" dirty="0"/>
          </a:p>
          <a:p>
            <a:r>
              <a:rPr lang="en-GB" dirty="0"/>
              <a:t>I</a:t>
            </a:r>
            <a:r>
              <a:rPr lang="en-NL" dirty="0"/>
              <a:t>t is deployed in a web crawler.</a:t>
            </a:r>
          </a:p>
          <a:p>
            <a:r>
              <a:rPr lang="en-NL" dirty="0"/>
              <a:t>The crawler queries t</a:t>
            </a:r>
            <a:r>
              <a:rPr lang="en-GB" dirty="0"/>
              <a:t>he</a:t>
            </a:r>
            <a:r>
              <a:rPr lang="en-NL" dirty="0"/>
              <a:t> page</a:t>
            </a:r>
          </a:p>
          <a:p>
            <a:r>
              <a:rPr lang="en-NL" dirty="0"/>
              <a:t>and breaks the text down into sentences.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5022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Each sentences is classified. In this the darker the green the higher the prediction value.</a:t>
            </a:r>
          </a:p>
          <a:p>
            <a:endParaRPr lang="en-NL" dirty="0"/>
          </a:p>
          <a:p>
            <a:r>
              <a:rPr lang="en-NL" dirty="0"/>
              <a:t>In this case only sentences with a value above 0.5 are coloured.</a:t>
            </a:r>
          </a:p>
          <a:p>
            <a:endParaRPr lang="en-NL" dirty="0"/>
          </a:p>
          <a:p>
            <a:r>
              <a:rPr lang="en-GB" dirty="0"/>
              <a:t>A</a:t>
            </a:r>
            <a:r>
              <a:rPr lang="en-NL" dirty="0"/>
              <a:t>nd during the crawling these sentence are also saved.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45616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94361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906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29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3936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683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04958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2133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5093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Here are some basic comparison metrics.</a:t>
            </a:r>
          </a:p>
          <a:p>
            <a:endParaRPr lang="en-NL" dirty="0"/>
          </a:p>
          <a:p>
            <a:r>
              <a:rPr lang="en-NL" dirty="0"/>
              <a:t>Most precision of the binary variables are not that interesting, as most palms are NOT climbing and for example NOT armed, resulting in very good recall and precision values.</a:t>
            </a:r>
          </a:p>
          <a:p>
            <a:endParaRPr lang="en-NL" dirty="0"/>
          </a:p>
          <a:p>
            <a:r>
              <a:rPr lang="en-NL" dirty="0"/>
              <a:t>The recall of stem Erect and Solitary is pretty decent, it finds something about the stem 50% of the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2634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50650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33077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Here are some basic comparison metrics.</a:t>
            </a:r>
          </a:p>
          <a:p>
            <a:endParaRPr lang="en-NL" dirty="0"/>
          </a:p>
          <a:p>
            <a:r>
              <a:rPr lang="en-NL" dirty="0"/>
              <a:t>Most precision of the binary variables are not that interesting, as most palms are NOT climbing and for example NOT armed, resulting in very good recall and precision values.</a:t>
            </a:r>
          </a:p>
          <a:p>
            <a:endParaRPr lang="en-NL" dirty="0"/>
          </a:p>
          <a:p>
            <a:r>
              <a:rPr lang="en-NL" dirty="0"/>
              <a:t>The recall of stem Erect and Solitary is pretty decent, it finds something about the stem 50% of the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093313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Here you see a confusion matrix of the actual shapes against the shaped the AI system found.</a:t>
            </a:r>
          </a:p>
          <a:p>
            <a:endParaRPr lang="en-NL" dirty="0"/>
          </a:p>
          <a:p>
            <a:r>
              <a:rPr lang="en-NL" dirty="0"/>
              <a:t>Not for all species a shape is found.</a:t>
            </a:r>
          </a:p>
          <a:p>
            <a:endParaRPr lang="en-NL" dirty="0"/>
          </a:p>
          <a:p>
            <a:r>
              <a:rPr lang="en-NL" dirty="0"/>
              <a:t>The F1 score is not really high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2357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It work much better in the case of colours.</a:t>
            </a:r>
          </a:p>
          <a:p>
            <a:endParaRPr lang="en-NL" dirty="0"/>
          </a:p>
          <a:p>
            <a:r>
              <a:rPr lang="en-NL" dirty="0"/>
              <a:t>There are of course still missing values,</a:t>
            </a:r>
          </a:p>
          <a:p>
            <a:endParaRPr lang="en-NL" dirty="0"/>
          </a:p>
          <a:p>
            <a:r>
              <a:rPr lang="en-NL" dirty="0"/>
              <a:t>But for the species it does find a colour, it wo</a:t>
            </a:r>
            <a:r>
              <a:rPr lang="en-GB" dirty="0" err="1"/>
              <a:t>rk</a:t>
            </a:r>
            <a:r>
              <a:rPr lang="en-NL" dirty="0"/>
              <a:t>s reasonably well!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555150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Here you see the comparison against numerical values.</a:t>
            </a:r>
          </a:p>
          <a:p>
            <a:r>
              <a:rPr lang="en-NL" dirty="0"/>
              <a:t>For each palm you see the found value compared against that of the Palm tree dataset</a:t>
            </a:r>
          </a:p>
          <a:p>
            <a:endParaRPr lang="en-NL" dirty="0"/>
          </a:p>
          <a:p>
            <a:r>
              <a:rPr lang="en-NL" dirty="0"/>
              <a:t>A dashed line indicates a missing value (we did not found anythign).</a:t>
            </a:r>
          </a:p>
          <a:p>
            <a:r>
              <a:rPr lang="en-NL" dirty="0"/>
              <a:t>And small triangles indicate that the value was higher or lower that 25% of the actual value</a:t>
            </a:r>
          </a:p>
          <a:p>
            <a:endParaRPr lang="en-NL" dirty="0"/>
          </a:p>
          <a:p>
            <a:r>
              <a:rPr lang="en-NL" dirty="0"/>
              <a:t>I case of simple traits like stem height and diameter, there are quite a few hits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39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6477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however as traits become more specific the error rate is much larger</a:t>
            </a:r>
          </a:p>
          <a:p>
            <a:endParaRPr lang="en-NL" dirty="0"/>
          </a:p>
          <a:p>
            <a:r>
              <a:rPr lang="en-NL" dirty="0"/>
              <a:t>In case of the fruites is does not looks that good.</a:t>
            </a:r>
          </a:p>
          <a:p>
            <a:endParaRPr lang="en-NL" dirty="0"/>
          </a:p>
          <a:p>
            <a:r>
              <a:rPr lang="en-NL" dirty="0"/>
              <a:t>In this case it is also difficicult, actually almost impossible to determine if a value belongs to the average, minimal or maximal fruit length.</a:t>
            </a:r>
          </a:p>
          <a:p>
            <a:endParaRPr lang="en-NL" dirty="0"/>
          </a:p>
          <a:p>
            <a:r>
              <a:rPr lang="en-NL" dirty="0"/>
              <a:t>I suspect average length, as most websites talk about a single lengths and in that case the average leng</a:t>
            </a:r>
            <a:r>
              <a:rPr lang="en-GB" dirty="0" err="1"/>
              <a:t>th</a:t>
            </a:r>
            <a:r>
              <a:rPr lang="en-NL" dirty="0"/>
              <a:t> makes the most sense.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543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96160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In this case you can clearly see that more correct information is extracted for a simple trait like number of leaves. </a:t>
            </a:r>
          </a:p>
          <a:p>
            <a:endParaRPr lang="en-NL" dirty="0"/>
          </a:p>
          <a:p>
            <a:r>
              <a:rPr lang="en-NL" dirty="0"/>
              <a:t>Than a more difficult trait like petiole length</a:t>
            </a:r>
          </a:p>
          <a:p>
            <a:endParaRPr lang="en-NL" dirty="0"/>
          </a:p>
          <a:p>
            <a:r>
              <a:rPr lang="en-NL" dirty="0"/>
              <a:t>Most website do contain some information about the number of leaves and colours. and not about the petiole lenght</a:t>
            </a: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17408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It work much better in the case of colours.</a:t>
            </a:r>
          </a:p>
          <a:p>
            <a:endParaRPr lang="en-NL" dirty="0"/>
          </a:p>
          <a:p>
            <a:r>
              <a:rPr lang="en-NL" dirty="0"/>
              <a:t>There are of course still missing values,</a:t>
            </a:r>
          </a:p>
          <a:p>
            <a:endParaRPr lang="en-NL" dirty="0"/>
          </a:p>
          <a:p>
            <a:r>
              <a:rPr lang="en-NL" dirty="0"/>
              <a:t>But for the species it does find a colour, it wo</a:t>
            </a:r>
            <a:r>
              <a:rPr lang="en-GB" dirty="0" err="1"/>
              <a:t>rk</a:t>
            </a:r>
            <a:r>
              <a:rPr lang="en-NL" dirty="0"/>
              <a:t>s reasonably well!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38114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It work much better in the case of colours.</a:t>
            </a:r>
          </a:p>
          <a:p>
            <a:endParaRPr lang="en-NL" dirty="0"/>
          </a:p>
          <a:p>
            <a:r>
              <a:rPr lang="en-NL" dirty="0"/>
              <a:t>There are of course still missing values,</a:t>
            </a:r>
          </a:p>
          <a:p>
            <a:endParaRPr lang="en-NL" dirty="0"/>
          </a:p>
          <a:p>
            <a:r>
              <a:rPr lang="en-NL" dirty="0"/>
              <a:t>But for the species it does find a colour, it wo</a:t>
            </a:r>
            <a:r>
              <a:rPr lang="en-GB" dirty="0" err="1"/>
              <a:t>rk</a:t>
            </a:r>
            <a:r>
              <a:rPr lang="en-NL" dirty="0"/>
              <a:t>s reasonably well!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825400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It work much better in the case of colours.</a:t>
            </a:r>
          </a:p>
          <a:p>
            <a:endParaRPr lang="en-NL" dirty="0"/>
          </a:p>
          <a:p>
            <a:r>
              <a:rPr lang="en-NL" dirty="0"/>
              <a:t>There are of course still missing values,</a:t>
            </a:r>
          </a:p>
          <a:p>
            <a:endParaRPr lang="en-NL" dirty="0"/>
          </a:p>
          <a:p>
            <a:r>
              <a:rPr lang="en-NL" dirty="0"/>
              <a:t>But for the species it does find a colour, it wo</a:t>
            </a:r>
            <a:r>
              <a:rPr lang="en-GB" dirty="0" err="1"/>
              <a:t>rk</a:t>
            </a:r>
            <a:r>
              <a:rPr lang="en-NL" dirty="0"/>
              <a:t>s reasonably well!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298239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It work much better in the case of colours.</a:t>
            </a:r>
          </a:p>
          <a:p>
            <a:endParaRPr lang="en-NL" dirty="0"/>
          </a:p>
          <a:p>
            <a:r>
              <a:rPr lang="en-NL" dirty="0"/>
              <a:t>There are of course still missing values,</a:t>
            </a:r>
          </a:p>
          <a:p>
            <a:endParaRPr lang="en-NL" dirty="0"/>
          </a:p>
          <a:p>
            <a:r>
              <a:rPr lang="en-NL" dirty="0"/>
              <a:t>But for the species it does find a colour, it wo</a:t>
            </a:r>
            <a:r>
              <a:rPr lang="en-GB" dirty="0" err="1"/>
              <a:t>rk</a:t>
            </a:r>
            <a:r>
              <a:rPr lang="en-NL" dirty="0"/>
              <a:t>s reasonably well!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44530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For the CUB-200 dataset I took another approach.</a:t>
            </a:r>
          </a:p>
          <a:p>
            <a:endParaRPr lang="en-NL" dirty="0"/>
          </a:p>
          <a:p>
            <a:r>
              <a:rPr lang="en-GB" dirty="0"/>
              <a:t>F</a:t>
            </a:r>
            <a:r>
              <a:rPr lang="en-NL" dirty="0"/>
              <a:t>or each of the 200 birds, </a:t>
            </a:r>
          </a:p>
          <a:p>
            <a:r>
              <a:rPr lang="en-NL" dirty="0"/>
              <a:t>1. </a:t>
            </a:r>
            <a:r>
              <a:rPr lang="en-GB" dirty="0"/>
              <a:t>I</a:t>
            </a:r>
            <a:r>
              <a:rPr lang="en-NL" dirty="0"/>
              <a:t> queried the webcrawler and stored the data</a:t>
            </a:r>
          </a:p>
          <a:p>
            <a:r>
              <a:rPr lang="en-NL" dirty="0"/>
              <a:t>2. use the information extraction technique</a:t>
            </a:r>
          </a:p>
          <a:p>
            <a:r>
              <a:rPr lang="en-NL" dirty="0"/>
              <a:t>3. compared and ranked it against all other birds.</a:t>
            </a:r>
          </a:p>
          <a:p>
            <a:r>
              <a:rPr lang="en-NL" dirty="0"/>
              <a:t>4 With a perfect result a diagonal line should be visible.</a:t>
            </a:r>
          </a:p>
          <a:p>
            <a:r>
              <a:rPr lang="en-NL" dirty="0"/>
              <a:t>5 meaning that for e.g. in my own data set, the black crow had a high ranking against the black crow of the CUB dataset.</a:t>
            </a:r>
          </a:p>
          <a:p>
            <a:endParaRPr lang="en-NL" dirty="0"/>
          </a:p>
          <a:p>
            <a:r>
              <a:rPr lang="en-NL" dirty="0"/>
              <a:t>6 at first sight the results do seem random, but when taking a closer look, there is a small feint diagonal darker line visible.</a:t>
            </a:r>
          </a:p>
          <a:p>
            <a:endParaRPr lang="en-NL" dirty="0"/>
          </a:p>
          <a:p>
            <a:r>
              <a:rPr lang="en-NL" dirty="0"/>
              <a:t>The complete system does pick up a signal. The overall ranking of the birds is 40.15.</a:t>
            </a:r>
          </a:p>
          <a:p>
            <a:r>
              <a:rPr lang="en-NL" dirty="0"/>
              <a:t>When the model does not pick up anything you expect somehting around a 100.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417094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For the CUB-200 dataset I took another approach.</a:t>
            </a:r>
          </a:p>
          <a:p>
            <a:endParaRPr lang="en-NL" dirty="0"/>
          </a:p>
          <a:p>
            <a:r>
              <a:rPr lang="en-GB" dirty="0"/>
              <a:t>F</a:t>
            </a:r>
            <a:r>
              <a:rPr lang="en-NL" dirty="0"/>
              <a:t>or each of the 200 birds, </a:t>
            </a:r>
          </a:p>
          <a:p>
            <a:r>
              <a:rPr lang="en-NL" dirty="0"/>
              <a:t>1. </a:t>
            </a:r>
            <a:r>
              <a:rPr lang="en-GB" dirty="0"/>
              <a:t>I</a:t>
            </a:r>
            <a:r>
              <a:rPr lang="en-NL" dirty="0"/>
              <a:t> queried the webcrawler and stored the data</a:t>
            </a:r>
          </a:p>
          <a:p>
            <a:r>
              <a:rPr lang="en-NL" dirty="0"/>
              <a:t>2. use the information extraction technique</a:t>
            </a:r>
          </a:p>
          <a:p>
            <a:r>
              <a:rPr lang="en-NL" dirty="0"/>
              <a:t>3. compared and ranked it against all other birds.</a:t>
            </a:r>
          </a:p>
          <a:p>
            <a:r>
              <a:rPr lang="en-NL" dirty="0"/>
              <a:t>4 With a perfect result a diagonal line should be visible.</a:t>
            </a:r>
          </a:p>
          <a:p>
            <a:r>
              <a:rPr lang="en-NL" dirty="0"/>
              <a:t>5 meaning that for e.g. in my own data set, the black crow had a high ranking against the black crow of the CUB dataset.</a:t>
            </a:r>
          </a:p>
          <a:p>
            <a:endParaRPr lang="en-NL" dirty="0"/>
          </a:p>
          <a:p>
            <a:r>
              <a:rPr lang="en-NL" dirty="0"/>
              <a:t>6 at first sight the results do seem random, but when taking a closer look, there is a small feint diagonal darker line visible.</a:t>
            </a:r>
          </a:p>
          <a:p>
            <a:endParaRPr lang="en-NL" dirty="0"/>
          </a:p>
          <a:p>
            <a:r>
              <a:rPr lang="en-NL" dirty="0"/>
              <a:t>The complete system does pick up a signal. The overall ranking of the birds is 40.15.</a:t>
            </a:r>
          </a:p>
          <a:p>
            <a:r>
              <a:rPr lang="en-NL" dirty="0"/>
              <a:t>When the model does not pick up anything you expect somehting around a 100.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332062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For the CUB-200 dataset I took another approach.</a:t>
            </a:r>
          </a:p>
          <a:p>
            <a:endParaRPr lang="en-NL" dirty="0"/>
          </a:p>
          <a:p>
            <a:r>
              <a:rPr lang="en-GB" dirty="0"/>
              <a:t>F</a:t>
            </a:r>
            <a:r>
              <a:rPr lang="en-NL" dirty="0"/>
              <a:t>or each of the 200 birds, </a:t>
            </a:r>
          </a:p>
          <a:p>
            <a:r>
              <a:rPr lang="en-NL" dirty="0"/>
              <a:t>1. </a:t>
            </a:r>
            <a:r>
              <a:rPr lang="en-GB" dirty="0"/>
              <a:t>I</a:t>
            </a:r>
            <a:r>
              <a:rPr lang="en-NL" dirty="0"/>
              <a:t> queried the webcrawler and stored the data</a:t>
            </a:r>
          </a:p>
          <a:p>
            <a:r>
              <a:rPr lang="en-NL" dirty="0"/>
              <a:t>2. use the information extraction technique</a:t>
            </a:r>
          </a:p>
          <a:p>
            <a:r>
              <a:rPr lang="en-NL" dirty="0"/>
              <a:t>3. compared and ranked it against all other birds.</a:t>
            </a:r>
          </a:p>
          <a:p>
            <a:r>
              <a:rPr lang="en-NL" dirty="0"/>
              <a:t>4 With a perfect result a diagonal line should be visible.</a:t>
            </a:r>
          </a:p>
          <a:p>
            <a:r>
              <a:rPr lang="en-NL" dirty="0"/>
              <a:t>5 meaning that for e.g. in my own data set, the black crow had a high ranking against the black crow of the CUB dataset.</a:t>
            </a:r>
          </a:p>
          <a:p>
            <a:endParaRPr lang="en-NL" dirty="0"/>
          </a:p>
          <a:p>
            <a:r>
              <a:rPr lang="en-NL" dirty="0"/>
              <a:t>6 at first sight the results do seem random, but when taking a closer look, there is a small feint diagonal darker line visible.</a:t>
            </a:r>
          </a:p>
          <a:p>
            <a:endParaRPr lang="en-NL" dirty="0"/>
          </a:p>
          <a:p>
            <a:r>
              <a:rPr lang="en-NL" dirty="0"/>
              <a:t>The complete system does pick up a signal. The overall ranking of the birds is 40.15.</a:t>
            </a:r>
          </a:p>
          <a:p>
            <a:r>
              <a:rPr lang="en-NL" dirty="0"/>
              <a:t>When the model does not pick up anything you expect somehting around a 100.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462346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For the CUB-200 dataset I took another approach.</a:t>
            </a:r>
          </a:p>
          <a:p>
            <a:endParaRPr lang="en-NL" dirty="0"/>
          </a:p>
          <a:p>
            <a:r>
              <a:rPr lang="en-GB" dirty="0"/>
              <a:t>F</a:t>
            </a:r>
            <a:r>
              <a:rPr lang="en-NL" dirty="0"/>
              <a:t>or each of the 200 birds, </a:t>
            </a:r>
          </a:p>
          <a:p>
            <a:r>
              <a:rPr lang="en-NL" dirty="0"/>
              <a:t>1. </a:t>
            </a:r>
            <a:r>
              <a:rPr lang="en-GB" dirty="0"/>
              <a:t>I</a:t>
            </a:r>
            <a:r>
              <a:rPr lang="en-NL" dirty="0"/>
              <a:t> queried the webcrawler and stored the data</a:t>
            </a:r>
          </a:p>
          <a:p>
            <a:r>
              <a:rPr lang="en-NL" dirty="0"/>
              <a:t>2. use the information extraction technique</a:t>
            </a:r>
          </a:p>
          <a:p>
            <a:r>
              <a:rPr lang="en-NL" dirty="0"/>
              <a:t>3. compared and ranked it against all other birds.</a:t>
            </a:r>
          </a:p>
          <a:p>
            <a:r>
              <a:rPr lang="en-NL" dirty="0"/>
              <a:t>4 With a perfect result a diagonal line should be visible.</a:t>
            </a:r>
          </a:p>
          <a:p>
            <a:r>
              <a:rPr lang="en-NL" dirty="0"/>
              <a:t>5 meaning that for e.g. in my own data set, the black crow had a high ranking against the black crow of the CUB dataset.</a:t>
            </a:r>
          </a:p>
          <a:p>
            <a:endParaRPr lang="en-NL" dirty="0"/>
          </a:p>
          <a:p>
            <a:r>
              <a:rPr lang="en-NL" dirty="0"/>
              <a:t>6 at first sight the results do seem random, but when taking a closer look, there is a small feint diagonal darker line visible.</a:t>
            </a:r>
          </a:p>
          <a:p>
            <a:endParaRPr lang="en-NL" dirty="0"/>
          </a:p>
          <a:p>
            <a:r>
              <a:rPr lang="en-NL" dirty="0"/>
              <a:t>The complete system does pick up a signal. The overall ranking of the birds is 40.15.</a:t>
            </a:r>
          </a:p>
          <a:p>
            <a:r>
              <a:rPr lang="en-NL" dirty="0"/>
              <a:t>When the model does not pick up anything you expect somehting around a 100.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49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0423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For the CUB-200 dataset I took another approach.</a:t>
            </a:r>
          </a:p>
          <a:p>
            <a:endParaRPr lang="en-NL" dirty="0"/>
          </a:p>
          <a:p>
            <a:r>
              <a:rPr lang="en-GB" dirty="0"/>
              <a:t>F</a:t>
            </a:r>
            <a:r>
              <a:rPr lang="en-NL" dirty="0"/>
              <a:t>or each of the 200 birds, </a:t>
            </a:r>
          </a:p>
          <a:p>
            <a:r>
              <a:rPr lang="en-NL" dirty="0"/>
              <a:t>1. </a:t>
            </a:r>
            <a:r>
              <a:rPr lang="en-GB" dirty="0"/>
              <a:t>I</a:t>
            </a:r>
            <a:r>
              <a:rPr lang="en-NL" dirty="0"/>
              <a:t> queried the webcrawler and stored the data</a:t>
            </a:r>
          </a:p>
          <a:p>
            <a:r>
              <a:rPr lang="en-NL" dirty="0"/>
              <a:t>2. use the information extraction technique</a:t>
            </a:r>
          </a:p>
          <a:p>
            <a:r>
              <a:rPr lang="en-NL" dirty="0"/>
              <a:t>3. compared and ranked it against all other birds.</a:t>
            </a:r>
          </a:p>
          <a:p>
            <a:r>
              <a:rPr lang="en-NL" dirty="0"/>
              <a:t>4 With a perfect result a diagonal line should be visible.</a:t>
            </a:r>
          </a:p>
          <a:p>
            <a:r>
              <a:rPr lang="en-NL" dirty="0"/>
              <a:t>5 meaning that for e.g. in my own data set, the black crow had a high ranking against the black crow of the CUB dataset.</a:t>
            </a:r>
          </a:p>
          <a:p>
            <a:endParaRPr lang="en-NL" dirty="0"/>
          </a:p>
          <a:p>
            <a:r>
              <a:rPr lang="en-NL" dirty="0"/>
              <a:t>6 at first sight the results do seem random, but when taking a closer look, there is a small feint diagonal darker line visible.</a:t>
            </a:r>
          </a:p>
          <a:p>
            <a:endParaRPr lang="en-NL" dirty="0"/>
          </a:p>
          <a:p>
            <a:r>
              <a:rPr lang="en-NL" dirty="0"/>
              <a:t>The complete system does pick up a signal. The overall ranking of the birds is 40.15.</a:t>
            </a:r>
          </a:p>
          <a:p>
            <a:r>
              <a:rPr lang="en-NL" dirty="0"/>
              <a:t>When the model does not pick up anything you expect somehting around a 100.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46949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731987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For the CUB-200 dataset I took another approach.</a:t>
            </a:r>
          </a:p>
          <a:p>
            <a:endParaRPr lang="en-NL" dirty="0"/>
          </a:p>
          <a:p>
            <a:r>
              <a:rPr lang="en-GB" dirty="0"/>
              <a:t>F</a:t>
            </a:r>
            <a:r>
              <a:rPr lang="en-NL" dirty="0"/>
              <a:t>or each of the 200 birds, </a:t>
            </a:r>
          </a:p>
          <a:p>
            <a:r>
              <a:rPr lang="en-NL" dirty="0"/>
              <a:t>1. </a:t>
            </a:r>
            <a:r>
              <a:rPr lang="en-GB" dirty="0"/>
              <a:t>I</a:t>
            </a:r>
            <a:r>
              <a:rPr lang="en-NL" dirty="0"/>
              <a:t> queried the webcrawler and stored the data</a:t>
            </a:r>
          </a:p>
          <a:p>
            <a:r>
              <a:rPr lang="en-NL" dirty="0"/>
              <a:t>2. use the information extraction technique</a:t>
            </a:r>
          </a:p>
          <a:p>
            <a:r>
              <a:rPr lang="en-NL" dirty="0"/>
              <a:t>3. compared and ranked it against all other birds.</a:t>
            </a:r>
          </a:p>
          <a:p>
            <a:r>
              <a:rPr lang="en-NL" dirty="0"/>
              <a:t>4 With a perfect result a diagonal line should be visible.</a:t>
            </a:r>
          </a:p>
          <a:p>
            <a:r>
              <a:rPr lang="en-NL" dirty="0"/>
              <a:t>5 meaning that for e.g. in my own data set, the black crow had a high ranking against the black crow of the CUB dataset.</a:t>
            </a:r>
          </a:p>
          <a:p>
            <a:endParaRPr lang="en-NL" dirty="0"/>
          </a:p>
          <a:p>
            <a:r>
              <a:rPr lang="en-NL" dirty="0"/>
              <a:t>6 at first sight the results do seem random, but when taking a closer look, there is a small feint diagonal darker line visible.</a:t>
            </a:r>
          </a:p>
          <a:p>
            <a:endParaRPr lang="en-NL" dirty="0"/>
          </a:p>
          <a:p>
            <a:r>
              <a:rPr lang="en-NL" dirty="0"/>
              <a:t>The complete system does pick up a signal. The overall ranking of the birds is 40.15.</a:t>
            </a:r>
          </a:p>
          <a:p>
            <a:r>
              <a:rPr lang="en-NL" dirty="0"/>
              <a:t>When the model does not pick up anything you expect somehting around a 100.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08939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73129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89579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192261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949147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986453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18182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85248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59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511643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60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79681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268314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61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544087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62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33977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63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654925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64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40613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second part was to extract the most relevant traits</a:t>
            </a:r>
          </a:p>
          <a:p>
            <a:r>
              <a:rPr lang="en-GB" dirty="0"/>
              <a:t>F</a:t>
            </a:r>
            <a:r>
              <a:rPr lang="en-NL" dirty="0"/>
              <a:t>rom the sentences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65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01433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  <a:p>
            <a:r>
              <a:rPr lang="en-NL" dirty="0"/>
              <a:t>To extract information from sentences I tried several techniques.</a:t>
            </a:r>
          </a:p>
          <a:p>
            <a:endParaRPr lang="en-NL" dirty="0"/>
          </a:p>
          <a:p>
            <a:r>
              <a:rPr lang="en-NL" dirty="0"/>
              <a:t>I compared the results of each technique against the CUB-200 dataset</a:t>
            </a:r>
          </a:p>
          <a:p>
            <a:r>
              <a:rPr lang="en-NL" dirty="0"/>
              <a:t>The CUB 200 dataset contains 200 different birds with hand annotated imaged.</a:t>
            </a:r>
          </a:p>
          <a:p>
            <a:r>
              <a:rPr lang="en-NL" dirty="0"/>
              <a:t>I only use the text annotations to give each bird a set of traits</a:t>
            </a:r>
          </a:p>
          <a:p>
            <a:endParaRPr lang="en-NL" dirty="0"/>
          </a:p>
          <a:p>
            <a:endParaRPr lang="en-NL" dirty="0"/>
          </a:p>
          <a:p>
            <a:r>
              <a:rPr lang="en-GB" dirty="0"/>
              <a:t>I</a:t>
            </a:r>
            <a:r>
              <a:rPr lang="en-NL" dirty="0"/>
              <a:t> trained a species classifier on 2000 species and made sure the CUB species were present in the data</a:t>
            </a:r>
          </a:p>
          <a:p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dirty="0"/>
              <a:t>These techniques are all posthoc attribution techniques, </a:t>
            </a:r>
          </a:p>
          <a:p>
            <a:endParaRPr lang="en-NL" dirty="0"/>
          </a:p>
          <a:p>
            <a:r>
              <a:rPr lang="en-NL" dirty="0"/>
              <a:t>except PoS. PoS uses pre trained transformer based networks to tag all the words and relations in a sentence.</a:t>
            </a: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66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5831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02973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252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First a little bit of back ground information</a:t>
            </a:r>
          </a:p>
          <a:p>
            <a:endParaRPr lang="en-NL" dirty="0"/>
          </a:p>
          <a:p>
            <a:r>
              <a:rPr lang="en-NL" dirty="0"/>
              <a:t>This is a classic convultion neural network </a:t>
            </a:r>
          </a:p>
          <a:p>
            <a:r>
              <a:rPr lang="en-NL" dirty="0"/>
              <a:t>It takes in an image, and classifies the images.</a:t>
            </a:r>
          </a:p>
          <a:p>
            <a:endParaRPr lang="en-NL" dirty="0"/>
          </a:p>
          <a:p>
            <a:r>
              <a:rPr lang="en-NL" dirty="0"/>
              <a:t>Classic Convolution Neural nets give good accuracy, </a:t>
            </a:r>
          </a:p>
          <a:p>
            <a:r>
              <a:rPr lang="en-NL" dirty="0"/>
              <a:t>but are like black boxes: it is unclear how predictions are made.</a:t>
            </a:r>
          </a:p>
          <a:p>
            <a:r>
              <a:rPr lang="en-NL" dirty="0"/>
              <a:t>And it is unclear how new new species should be handeld, </a:t>
            </a:r>
          </a:p>
          <a:p>
            <a:r>
              <a:rPr lang="en-NL" dirty="0"/>
              <a:t>as the regular CNN can only predict seen species.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71AB-24A4-5849-B592-4D718CC22802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732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E31C-03A0-047D-A415-80783FE01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8F43A-3BB1-6BA7-4A54-48C16E7DA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C27D4-0CDA-46F1-7E62-700B1278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FD71-8E1A-4B95-BCBD-4DD7148E1C11}" type="datetime1">
              <a:rPr lang="LID4096" smtClean="0"/>
              <a:t>11/16/2022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CB2-FE77-BEC7-3D6B-5D9B74C3B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F5E83-2217-131E-2C14-E3029ABA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86817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314E-AFC2-070E-A1F2-EBD0CB74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263F2-D3BD-0749-2A83-CB64F446C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B2CEC-BC43-5839-B726-4935882DF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E04-F45F-410D-9CCE-85FC3F69DF3C}" type="datetime1">
              <a:rPr lang="LID4096" smtClean="0"/>
              <a:t>11/16/2022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6D509-BDDC-25E9-54AA-3D8DD16C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183B9-19AD-69E1-6196-84F2AF75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3780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E1ED34-17E5-E4BC-7528-1187F7CEE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A609A-F26D-B9B1-533D-4260A16C5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E663-5D6E-26F5-89CC-F93039122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2746-ACF7-4A39-862A-EB61FE551F45}" type="datetime1">
              <a:rPr lang="LID4096" smtClean="0"/>
              <a:t>11/16/2022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BF780-1C8A-349C-2065-B505BBE02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FC3F6-11F1-9D5C-1454-795C7332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25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36A5-12BB-AA0F-AC8F-78021CABB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95A8-18AF-553B-5653-0B2A41C8B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9A652-A328-2C53-47AF-7C4936C62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D6D2-FF74-4B71-8836-BDC0517EC554}" type="datetime1">
              <a:rPr lang="LID4096" smtClean="0"/>
              <a:t>11/16/2022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C6FB1-9349-2160-3C6A-D7786A6E8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22E32-570C-6D51-BE3F-FAA482B2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073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3061-CBDC-EEA6-B92D-21FD0C51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F24C7-BE29-BC1E-6D49-E96F9C287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07C10-3B22-4B2B-BB75-901AAFC3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00D4-9199-4CC4-AB25-5F0283FA3949}" type="datetime1">
              <a:rPr lang="LID4096" smtClean="0"/>
              <a:t>11/16/2022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00746-D334-1A27-9392-E9E7C8E7C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EC3F7-8D53-07D9-AB34-53D66A3A7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448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D0D7-6422-00A9-A5B0-ABC6146A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273E7-A30C-44E0-8E0A-888EF64E4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958FA-1124-474F-755A-CB053C671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74D2A-B3CC-CE34-D217-B93763B1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8290-F072-46E3-AD2D-CF32AC603032}" type="datetime1">
              <a:rPr lang="LID4096" smtClean="0"/>
              <a:t>11/16/2022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41DEC-A0ED-FD84-6D44-7D417F63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45DC0-0B26-5F47-DFFB-5BD45F98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0580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2002-99CC-406C-4CB9-574E5F1D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37A1A-C3B7-4E0C-10E6-429EF0B50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D3210-4A13-FC40-CCB4-7C09B2CD4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A7569-10C8-EBDD-F4AF-4D76B6F89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E002B-AC00-02ED-3B62-AD4C9A8EE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E034BF-4B85-E5F3-92C2-0F28C026E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485-CD51-4277-886A-2042745BADD8}" type="datetime1">
              <a:rPr lang="LID4096" smtClean="0"/>
              <a:t>11/16/2022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3F8028-FD4E-B34A-FD9E-F5C52494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C846C-E201-E4F2-F7F9-3355CE5A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738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F1CF-07EC-5345-A332-861BB0A29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FACFC-120E-A6B0-899C-8548D96A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9BA0-309C-4189-B06F-0A9901E8AD10}" type="datetime1">
              <a:rPr lang="LID4096" smtClean="0"/>
              <a:t>11/16/2022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396EC-C9A1-FDB6-F0B7-B97F7A30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C54A4-5822-2FC8-5925-19E181BF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278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AD94F-F401-BF37-6E7A-7F87CCAD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A2449-FDDE-47E7-A1B0-9141F502B24A}" type="datetime1">
              <a:rPr lang="LID4096" smtClean="0"/>
              <a:t>11/16/2022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2BB7D-EE6E-7B1F-6A4C-66A36326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E95FA-F33E-F12D-702D-454BD96D3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6673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97E7-145F-8604-8BBD-F36E9999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0628-8CF2-A261-B02F-11E88344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F495D-4E7C-59C1-B66E-FD1943C61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5CA9C-7117-E0B1-DF68-677FCEB4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BD04-2DA9-43C6-9944-73B9D61E3473}" type="datetime1">
              <a:rPr lang="LID4096" smtClean="0"/>
              <a:t>11/16/2022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C384B-A889-7A0D-FF2F-F5F493DB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B3C03-2507-0957-C0EE-DFCA0868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6329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96B4-D9F7-680D-5195-5DE03A92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BE2927-2665-58DC-044C-FD2DD72D0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3BDFB-38ED-BDE6-1091-D27CA9E25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64573-986D-02D3-BA0E-83423F5D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BFEA-9DC7-4829-9204-CA34D71DC0BA}" type="datetime1">
              <a:rPr lang="LID4096" smtClean="0"/>
              <a:t>11/16/2022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514F2-E9E5-D8B8-65CE-DD78FCFA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52BB0-0CAE-F8A7-402E-5BB2340D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8475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D74B4-4498-9455-3ACF-F92BFED5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13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8ADFC-EDD6-5AEB-2CF3-2727567D8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3E755-65D2-50E5-EFDF-0212543BF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C9286-0B5E-4742-A343-BB8B707771CB}" type="datetime1">
              <a:rPr lang="LID4096" smtClean="0"/>
              <a:t>11/16/2022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231D7-33FB-D801-717B-9D89AF7FD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7CFA7-015A-F208-9B44-09F2FB6CC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C9BA1-DCC4-EC48-9B31-B37259FE0F1E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5574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in_Page" TargetMode="External"/><Relationship Id="rId7" Type="http://schemas.openxmlformats.org/officeDocument/2006/relationships/hyperlink" Target="http://apps.worldagroforestry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lifle.com/" TargetMode="External"/><Relationship Id="rId5" Type="http://schemas.openxmlformats.org/officeDocument/2006/relationships/hyperlink" Target="https://powo.science.kew.org/" TargetMode="External"/><Relationship Id="rId4" Type="http://schemas.openxmlformats.org/officeDocument/2006/relationships/hyperlink" Target="https://birdsoftheworld.org/bow/hom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spaces/huggingface/bloom_demo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ggingface.co/spaces/huggingface/bloom_demo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ggingface.co/spaces/huggingface/bloom_demo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ggingface.co/spaces/huggingface/bloom_demo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ggingface.co/spaces/huggingface/bloom_demo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ggingface.co/spaces/huggingface/bloom_dem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ggingface.co/spaces/huggingface/bloom_demo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ggingface.co/spaces/huggingface/bloom_demo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3C64FEC-DC6B-44CD-9BCC-AD716EF582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22680"/>
          <a:stretch/>
        </p:blipFill>
        <p:spPr>
          <a:xfrm>
            <a:off x="20" y="9828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9ECD2E-5DFD-FFE4-430C-43A49BEC9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6562"/>
            <a:ext cx="9144000" cy="2900518"/>
          </a:xfrm>
        </p:spPr>
        <p:txBody>
          <a:bodyPr>
            <a:normAutofit/>
          </a:bodyPr>
          <a:lstStyle/>
          <a:p>
            <a:r>
              <a:rPr lang="en-US" sz="5100" b="1" dirty="0">
                <a:solidFill>
                  <a:srgbClr val="FFFFFF"/>
                </a:solidFill>
              </a:rPr>
              <a:t> Evaluating plant trait descriptions crawled from the Web</a:t>
            </a:r>
            <a:br>
              <a:rPr lang="en-US" sz="5100" b="1" dirty="0">
                <a:solidFill>
                  <a:srgbClr val="FFFFFF"/>
                </a:solidFill>
              </a:rPr>
            </a:br>
            <a:r>
              <a:rPr lang="en-US" sz="2800" b="1" dirty="0">
                <a:solidFill>
                  <a:srgbClr val="FFFFFF"/>
                </a:solidFill>
              </a:rPr>
              <a:t>Or towards a plant identification AI that reasons like a botanist</a:t>
            </a:r>
            <a:endParaRPr lang="en-NL" sz="51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5E88D-9F34-39BF-CEAA-E1D68292C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241" y="3684176"/>
            <a:ext cx="9738804" cy="1098395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Diego Marcos, Robert van de Vlasakker, Ioannis Athanasiadis</a:t>
            </a:r>
          </a:p>
          <a:p>
            <a:r>
              <a:rPr lang="en-GB" sz="1400" dirty="0">
                <a:solidFill>
                  <a:srgbClr val="FFFFFF"/>
                </a:solidFill>
              </a:rPr>
              <a:t>Machine Learning for Life Sciences, Montpellier, 17 Nov 2022</a:t>
            </a:r>
            <a:endParaRPr lang="en-NL" sz="1400" dirty="0">
              <a:solidFill>
                <a:srgbClr val="FFFFFF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A84B01B-AA0E-49C6-BE00-ADBBCAD47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869" y="4446961"/>
            <a:ext cx="1542902" cy="129007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AC2E3E8-FDBD-47BF-845C-E63CBC173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26" b="33164"/>
          <a:stretch/>
        </p:blipFill>
        <p:spPr>
          <a:xfrm>
            <a:off x="5089743" y="4622551"/>
            <a:ext cx="2143125" cy="938892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62BFE4F6-1C1A-44EA-8E7D-F99A822BB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9839" y="4523715"/>
            <a:ext cx="1542902" cy="11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31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800" dirty="0">
                <a:solidFill>
                  <a:schemeClr val="bg1"/>
                </a:solidFill>
              </a:rPr>
              <a:t>c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lassical CNN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6C053-C3AB-4615-8F0C-380948956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180" y="3626271"/>
            <a:ext cx="2095500" cy="210502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AF5683-81A4-43F2-90CC-83AFA7C60F35}"/>
              </a:ext>
            </a:extLst>
          </p:cNvPr>
          <p:cNvCxnSpPr/>
          <p:nvPr/>
        </p:nvCxnSpPr>
        <p:spPr>
          <a:xfrm>
            <a:off x="3649444" y="469690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7D717F-8CA1-4C8D-91C0-5ADD589F7EAD}"/>
              </a:ext>
            </a:extLst>
          </p:cNvPr>
          <p:cNvCxnSpPr>
            <a:cxnSpLocks/>
          </p:cNvCxnSpPr>
          <p:nvPr/>
        </p:nvCxnSpPr>
        <p:spPr>
          <a:xfrm>
            <a:off x="7642483" y="469690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064D599-B211-465B-9C24-60216E5ED1DD}"/>
              </a:ext>
            </a:extLst>
          </p:cNvPr>
          <p:cNvSpPr/>
          <p:nvPr/>
        </p:nvSpPr>
        <p:spPr>
          <a:xfrm>
            <a:off x="4262280" y="3626271"/>
            <a:ext cx="3380203" cy="2023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AF0A4D42-D3E2-4595-A7D7-FB57A1B9D9D5}"/>
              </a:ext>
            </a:extLst>
          </p:cNvPr>
          <p:cNvSpPr txBox="1"/>
          <p:nvPr/>
        </p:nvSpPr>
        <p:spPr>
          <a:xfrm>
            <a:off x="8579322" y="4398399"/>
            <a:ext cx="1640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Almost sure it’s </a:t>
            </a:r>
          </a:p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 Grizzly bear</a:t>
            </a:r>
          </a:p>
        </p:txBody>
      </p:sp>
      <p:pic>
        <p:nvPicPr>
          <p:cNvPr id="31" name="Picture 30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113E1010-9396-4F1B-92F2-F45BD69F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284" y="4103898"/>
            <a:ext cx="1143000" cy="1143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40DBC-8F46-46DA-B698-472C91FD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10</a:t>
            </a:fld>
            <a:endParaRPr lang="en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943745-B7ED-4095-9392-15B81CA028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99" y="2025445"/>
            <a:ext cx="2095500" cy="2105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CA1908-B9DE-47D1-9994-A25AB6113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99" y="2025445"/>
            <a:ext cx="2095501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5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Visual-Language Hybrid Model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8BCB26-8083-4EBB-9CC7-7292CE6F0540}"/>
              </a:ext>
            </a:extLst>
          </p:cNvPr>
          <p:cNvCxnSpPr/>
          <p:nvPr/>
        </p:nvCxnSpPr>
        <p:spPr>
          <a:xfrm>
            <a:off x="3843370" y="3725471"/>
            <a:ext cx="612836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6014D9-D5A7-4665-8238-0079FE8DB5BB}"/>
              </a:ext>
            </a:extLst>
          </p:cNvPr>
          <p:cNvCxnSpPr/>
          <p:nvPr/>
        </p:nvCxnSpPr>
        <p:spPr>
          <a:xfrm>
            <a:off x="5370794" y="3725471"/>
            <a:ext cx="612836" cy="914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0">
            <a:extLst>
              <a:ext uri="{FF2B5EF4-FFF2-40B4-BE49-F238E27FC236}">
                <a16:creationId xmlns:a16="http://schemas.microsoft.com/office/drawing/2014/main" id="{3B756839-D086-414E-ADB0-752E066105C7}"/>
              </a:ext>
            </a:extLst>
          </p:cNvPr>
          <p:cNvSpPr txBox="1"/>
          <p:nvPr/>
        </p:nvSpPr>
        <p:spPr>
          <a:xfrm>
            <a:off x="6020394" y="3216639"/>
            <a:ext cx="2047880" cy="76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The surroundings look lush, with bamboo.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35BCD8-B9C7-497E-8F31-E1D8D665CD74}"/>
              </a:ext>
            </a:extLst>
          </p:cNvPr>
          <p:cNvSpPr/>
          <p:nvPr/>
        </p:nvSpPr>
        <p:spPr>
          <a:xfrm>
            <a:off x="4456206" y="3567458"/>
            <a:ext cx="877824" cy="33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2818C1-40AC-448C-980F-2760D58E50CB}"/>
              </a:ext>
            </a:extLst>
          </p:cNvPr>
          <p:cNvCxnSpPr/>
          <p:nvPr/>
        </p:nvCxnSpPr>
        <p:spPr>
          <a:xfrm>
            <a:off x="3843370" y="4712081"/>
            <a:ext cx="612836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A5F84E9-2EC8-42FF-B2D4-63A336F0C522}"/>
              </a:ext>
            </a:extLst>
          </p:cNvPr>
          <p:cNvCxnSpPr/>
          <p:nvPr/>
        </p:nvCxnSpPr>
        <p:spPr>
          <a:xfrm>
            <a:off x="5370794" y="4712081"/>
            <a:ext cx="612836" cy="914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7">
            <a:extLst>
              <a:ext uri="{FF2B5EF4-FFF2-40B4-BE49-F238E27FC236}">
                <a16:creationId xmlns:a16="http://schemas.microsoft.com/office/drawing/2014/main" id="{91C92FCA-86DB-468B-8047-2EABAF89411C}"/>
              </a:ext>
            </a:extLst>
          </p:cNvPr>
          <p:cNvSpPr txBox="1"/>
          <p:nvPr/>
        </p:nvSpPr>
        <p:spPr>
          <a:xfrm>
            <a:off x="6020394" y="4445309"/>
            <a:ext cx="2047880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There is one large object in the middle.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8769FE-103D-4909-9431-4C9A1736AB0C}"/>
              </a:ext>
            </a:extLst>
          </p:cNvPr>
          <p:cNvSpPr/>
          <p:nvPr/>
        </p:nvSpPr>
        <p:spPr>
          <a:xfrm>
            <a:off x="4456206" y="4554068"/>
            <a:ext cx="877824" cy="33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B27E19-4D4F-4C5C-97A9-ECBAEB105457}"/>
              </a:ext>
            </a:extLst>
          </p:cNvPr>
          <p:cNvCxnSpPr>
            <a:endCxn id="42" idx="1"/>
          </p:cNvCxnSpPr>
          <p:nvPr/>
        </p:nvCxnSpPr>
        <p:spPr>
          <a:xfrm>
            <a:off x="3852514" y="5698671"/>
            <a:ext cx="2734244" cy="916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A73E2A1-65D0-4B24-B44D-F0D234D07438}"/>
              </a:ext>
            </a:extLst>
          </p:cNvPr>
          <p:cNvCxnSpPr/>
          <p:nvPr/>
        </p:nvCxnSpPr>
        <p:spPr>
          <a:xfrm>
            <a:off x="7537922" y="5698691"/>
            <a:ext cx="612836" cy="914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1">
            <a:extLst>
              <a:ext uri="{FF2B5EF4-FFF2-40B4-BE49-F238E27FC236}">
                <a16:creationId xmlns:a16="http://schemas.microsoft.com/office/drawing/2014/main" id="{47538564-E551-489A-8584-77B686152192}"/>
              </a:ext>
            </a:extLst>
          </p:cNvPr>
          <p:cNvSpPr txBox="1"/>
          <p:nvPr/>
        </p:nvSpPr>
        <p:spPr>
          <a:xfrm>
            <a:off x="8160090" y="5431919"/>
            <a:ext cx="204788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It’s furry, black and white, with large paws, black nose, ears and eyes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7B7E752-56A0-4C5B-91F0-60B108AA60AD}"/>
              </a:ext>
            </a:extLst>
          </p:cNvPr>
          <p:cNvSpPr/>
          <p:nvPr/>
        </p:nvSpPr>
        <p:spPr>
          <a:xfrm>
            <a:off x="6586758" y="5540678"/>
            <a:ext cx="877824" cy="33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71CDE23-0A4F-490C-A9CB-B1258480D876}"/>
              </a:ext>
            </a:extLst>
          </p:cNvPr>
          <p:cNvCxnSpPr>
            <a:stCxn id="37" idx="2"/>
            <a:endCxn id="42" idx="0"/>
          </p:cNvCxnSpPr>
          <p:nvPr/>
        </p:nvCxnSpPr>
        <p:spPr>
          <a:xfrm flipH="1">
            <a:off x="7025670" y="4978853"/>
            <a:ext cx="18664" cy="561825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38">
            <a:extLst>
              <a:ext uri="{FF2B5EF4-FFF2-40B4-BE49-F238E27FC236}">
                <a16:creationId xmlns:a16="http://schemas.microsoft.com/office/drawing/2014/main" id="{FC3E7631-18B6-4E60-8EE8-D9FCB4247B6A}"/>
              </a:ext>
            </a:extLst>
          </p:cNvPr>
          <p:cNvSpPr txBox="1"/>
          <p:nvPr/>
        </p:nvSpPr>
        <p:spPr>
          <a:xfrm>
            <a:off x="8754638" y="3932053"/>
            <a:ext cx="686364" cy="45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7200" dirty="0">
                <a:latin typeface="Verdana" pitchFamily="34" charset="0"/>
              </a:rPr>
              <a:t>?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A2D02C0-EDA1-4935-9920-4E34AE660DA5}"/>
              </a:ext>
            </a:extLst>
          </p:cNvPr>
          <p:cNvCxnSpPr/>
          <p:nvPr/>
        </p:nvCxnSpPr>
        <p:spPr>
          <a:xfrm>
            <a:off x="8068274" y="3909303"/>
            <a:ext cx="612836" cy="914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F57E4E5-18F8-4DCB-AA0B-F1A865C0A274}"/>
              </a:ext>
            </a:extLst>
          </p:cNvPr>
          <p:cNvCxnSpPr/>
          <p:nvPr/>
        </p:nvCxnSpPr>
        <p:spPr>
          <a:xfrm flipV="1">
            <a:off x="8068274" y="4273794"/>
            <a:ext cx="686364" cy="411022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8A00BCA-1B22-43EE-A357-05C90A6D9D49}"/>
              </a:ext>
            </a:extLst>
          </p:cNvPr>
          <p:cNvCxnSpPr>
            <a:stCxn id="41" idx="0"/>
          </p:cNvCxnSpPr>
          <p:nvPr/>
        </p:nvCxnSpPr>
        <p:spPr>
          <a:xfrm flipV="1">
            <a:off x="9184030" y="4343017"/>
            <a:ext cx="0" cy="1088902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E388FA8A-9A3C-4D85-AE40-166F7BD79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r="7703"/>
          <a:stretch/>
        </p:blipFill>
        <p:spPr>
          <a:xfrm>
            <a:off x="1487108" y="3679792"/>
            <a:ext cx="2572828" cy="20280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B5B08-F34C-48DD-B7FC-45377B1E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4120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Zero-shot learning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8BCB26-8083-4EBB-9CC7-7292CE6F0540}"/>
              </a:ext>
            </a:extLst>
          </p:cNvPr>
          <p:cNvCxnSpPr/>
          <p:nvPr/>
        </p:nvCxnSpPr>
        <p:spPr>
          <a:xfrm>
            <a:off x="3843370" y="3725471"/>
            <a:ext cx="612836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6014D9-D5A7-4665-8238-0079FE8DB5BB}"/>
              </a:ext>
            </a:extLst>
          </p:cNvPr>
          <p:cNvCxnSpPr/>
          <p:nvPr/>
        </p:nvCxnSpPr>
        <p:spPr>
          <a:xfrm>
            <a:off x="5370794" y="3725471"/>
            <a:ext cx="612836" cy="914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0">
            <a:extLst>
              <a:ext uri="{FF2B5EF4-FFF2-40B4-BE49-F238E27FC236}">
                <a16:creationId xmlns:a16="http://schemas.microsoft.com/office/drawing/2014/main" id="{3B756839-D086-414E-ADB0-752E066105C7}"/>
              </a:ext>
            </a:extLst>
          </p:cNvPr>
          <p:cNvSpPr txBox="1"/>
          <p:nvPr/>
        </p:nvSpPr>
        <p:spPr>
          <a:xfrm>
            <a:off x="6020394" y="3216639"/>
            <a:ext cx="2047880" cy="76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The surroundings look lush, with bamboo.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35BCD8-B9C7-497E-8F31-E1D8D665CD74}"/>
              </a:ext>
            </a:extLst>
          </p:cNvPr>
          <p:cNvSpPr/>
          <p:nvPr/>
        </p:nvSpPr>
        <p:spPr>
          <a:xfrm>
            <a:off x="4456206" y="3567458"/>
            <a:ext cx="877824" cy="33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2818C1-40AC-448C-980F-2760D58E50CB}"/>
              </a:ext>
            </a:extLst>
          </p:cNvPr>
          <p:cNvCxnSpPr/>
          <p:nvPr/>
        </p:nvCxnSpPr>
        <p:spPr>
          <a:xfrm>
            <a:off x="3843370" y="4712081"/>
            <a:ext cx="612836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A5F84E9-2EC8-42FF-B2D4-63A336F0C522}"/>
              </a:ext>
            </a:extLst>
          </p:cNvPr>
          <p:cNvCxnSpPr/>
          <p:nvPr/>
        </p:nvCxnSpPr>
        <p:spPr>
          <a:xfrm>
            <a:off x="5370794" y="4712081"/>
            <a:ext cx="612836" cy="914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7">
            <a:extLst>
              <a:ext uri="{FF2B5EF4-FFF2-40B4-BE49-F238E27FC236}">
                <a16:creationId xmlns:a16="http://schemas.microsoft.com/office/drawing/2014/main" id="{91C92FCA-86DB-468B-8047-2EABAF89411C}"/>
              </a:ext>
            </a:extLst>
          </p:cNvPr>
          <p:cNvSpPr txBox="1"/>
          <p:nvPr/>
        </p:nvSpPr>
        <p:spPr>
          <a:xfrm>
            <a:off x="6020394" y="4445309"/>
            <a:ext cx="2047880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There is one large object in the middle.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8769FE-103D-4909-9431-4C9A1736AB0C}"/>
              </a:ext>
            </a:extLst>
          </p:cNvPr>
          <p:cNvSpPr/>
          <p:nvPr/>
        </p:nvSpPr>
        <p:spPr>
          <a:xfrm>
            <a:off x="4456206" y="4554068"/>
            <a:ext cx="877824" cy="33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B27E19-4D4F-4C5C-97A9-ECBAEB105457}"/>
              </a:ext>
            </a:extLst>
          </p:cNvPr>
          <p:cNvCxnSpPr>
            <a:endCxn id="42" idx="1"/>
          </p:cNvCxnSpPr>
          <p:nvPr/>
        </p:nvCxnSpPr>
        <p:spPr>
          <a:xfrm>
            <a:off x="3852514" y="5698671"/>
            <a:ext cx="2734244" cy="916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A73E2A1-65D0-4B24-B44D-F0D234D07438}"/>
              </a:ext>
            </a:extLst>
          </p:cNvPr>
          <p:cNvCxnSpPr/>
          <p:nvPr/>
        </p:nvCxnSpPr>
        <p:spPr>
          <a:xfrm>
            <a:off x="7537922" y="5698691"/>
            <a:ext cx="612836" cy="914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1">
            <a:extLst>
              <a:ext uri="{FF2B5EF4-FFF2-40B4-BE49-F238E27FC236}">
                <a16:creationId xmlns:a16="http://schemas.microsoft.com/office/drawing/2014/main" id="{47538564-E551-489A-8584-77B686152192}"/>
              </a:ext>
            </a:extLst>
          </p:cNvPr>
          <p:cNvSpPr txBox="1"/>
          <p:nvPr/>
        </p:nvSpPr>
        <p:spPr>
          <a:xfrm>
            <a:off x="8160090" y="5431919"/>
            <a:ext cx="204788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It’s furry, black and white, with large paws, black nose, ears and eyes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7B7E752-56A0-4C5B-91F0-60B108AA60AD}"/>
              </a:ext>
            </a:extLst>
          </p:cNvPr>
          <p:cNvSpPr/>
          <p:nvPr/>
        </p:nvSpPr>
        <p:spPr>
          <a:xfrm>
            <a:off x="6586758" y="5540678"/>
            <a:ext cx="877824" cy="33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71CDE23-0A4F-490C-A9CB-B1258480D876}"/>
              </a:ext>
            </a:extLst>
          </p:cNvPr>
          <p:cNvCxnSpPr>
            <a:stCxn id="37" idx="2"/>
            <a:endCxn id="42" idx="0"/>
          </p:cNvCxnSpPr>
          <p:nvPr/>
        </p:nvCxnSpPr>
        <p:spPr>
          <a:xfrm flipH="1">
            <a:off x="7025670" y="4978853"/>
            <a:ext cx="18664" cy="561825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A2D02C0-EDA1-4935-9920-4E34AE660DA5}"/>
              </a:ext>
            </a:extLst>
          </p:cNvPr>
          <p:cNvCxnSpPr/>
          <p:nvPr/>
        </p:nvCxnSpPr>
        <p:spPr>
          <a:xfrm>
            <a:off x="8068274" y="3909303"/>
            <a:ext cx="612836" cy="914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F57E4E5-18F8-4DCB-AA0B-F1A865C0A274}"/>
              </a:ext>
            </a:extLst>
          </p:cNvPr>
          <p:cNvCxnSpPr/>
          <p:nvPr/>
        </p:nvCxnSpPr>
        <p:spPr>
          <a:xfrm flipV="1">
            <a:off x="8068274" y="4273794"/>
            <a:ext cx="686364" cy="411022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8A00BCA-1B22-43EE-A357-05C90A6D9D49}"/>
              </a:ext>
            </a:extLst>
          </p:cNvPr>
          <p:cNvCxnSpPr>
            <a:stCxn id="41" idx="0"/>
          </p:cNvCxnSpPr>
          <p:nvPr/>
        </p:nvCxnSpPr>
        <p:spPr>
          <a:xfrm flipV="1">
            <a:off x="9184030" y="4343017"/>
            <a:ext cx="0" cy="1088902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E388FA8A-9A3C-4D85-AE40-166F7BD79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r="7703"/>
          <a:stretch/>
        </p:blipFill>
        <p:spPr>
          <a:xfrm>
            <a:off x="1487108" y="3679792"/>
            <a:ext cx="2572828" cy="2028042"/>
          </a:xfrm>
          <a:prstGeom prst="rect">
            <a:avLst/>
          </a:prstGeom>
        </p:spPr>
      </p:pic>
      <p:pic>
        <p:nvPicPr>
          <p:cNvPr id="24" name="Picture 23" descr="English Wikipedia - Wikipedia">
            <a:extLst>
              <a:ext uri="{FF2B5EF4-FFF2-40B4-BE49-F238E27FC236}">
                <a16:creationId xmlns:a16="http://schemas.microsoft.com/office/drawing/2014/main" id="{6258F5DB-400C-430A-9E87-5477585A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94" y="3236372"/>
            <a:ext cx="890472" cy="10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26822F2-E651-4E9E-BBC3-B96AC5EABA25}"/>
              </a:ext>
            </a:extLst>
          </p:cNvPr>
          <p:cNvCxnSpPr>
            <a:cxnSpLocks/>
          </p:cNvCxnSpPr>
          <p:nvPr/>
        </p:nvCxnSpPr>
        <p:spPr>
          <a:xfrm flipV="1">
            <a:off x="9176377" y="2901134"/>
            <a:ext cx="0" cy="345314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33">
            <a:extLst>
              <a:ext uri="{FF2B5EF4-FFF2-40B4-BE49-F238E27FC236}">
                <a16:creationId xmlns:a16="http://schemas.microsoft.com/office/drawing/2014/main" id="{AF4302EE-C84B-4D7D-B2C4-ADD0B5161729}"/>
              </a:ext>
            </a:extLst>
          </p:cNvPr>
          <p:cNvSpPr txBox="1"/>
          <p:nvPr/>
        </p:nvSpPr>
        <p:spPr>
          <a:xfrm>
            <a:off x="8331490" y="2388378"/>
            <a:ext cx="2047880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Probably a giant panda.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02A19-3F12-43F1-9E21-1A7A61B5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9007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Attribute-based Model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1C9901F4-DA82-4A3B-9A26-5B2E4140048E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CFEC6A-F230-42DB-92B6-FC025C0D3824}"/>
              </a:ext>
            </a:extLst>
          </p:cNvPr>
          <p:cNvSpPr txBox="1"/>
          <p:nvPr/>
        </p:nvSpPr>
        <p:spPr>
          <a:xfrm>
            <a:off x="1181721" y="6534593"/>
            <a:ext cx="10688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Semantically Interpretable Activation Maps: what-where-how explanations within CNNs. D Marcos, S Lobry, D Tuia. ICCVW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7A0A8-4D19-45E4-85F7-4D0F420B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27" y="1959243"/>
            <a:ext cx="6359418" cy="45137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0EBFDDB-8CF3-4A8B-B6C2-B68B834801AC}"/>
              </a:ext>
            </a:extLst>
          </p:cNvPr>
          <p:cNvSpPr/>
          <p:nvPr/>
        </p:nvSpPr>
        <p:spPr>
          <a:xfrm>
            <a:off x="5468645" y="1961965"/>
            <a:ext cx="4509856" cy="4163627"/>
          </a:xfrm>
          <a:custGeom>
            <a:avLst/>
            <a:gdLst>
              <a:gd name="connsiteX0" fmla="*/ 0 w 4509856"/>
              <a:gd name="connsiteY0" fmla="*/ 142043 h 4163627"/>
              <a:gd name="connsiteX1" fmla="*/ 35510 w 4509856"/>
              <a:gd name="connsiteY1" fmla="*/ 4101484 h 4163627"/>
              <a:gd name="connsiteX2" fmla="*/ 701336 w 4509856"/>
              <a:gd name="connsiteY2" fmla="*/ 4163627 h 4163627"/>
              <a:gd name="connsiteX3" fmla="*/ 985421 w 4509856"/>
              <a:gd name="connsiteY3" fmla="*/ 3959441 h 4163627"/>
              <a:gd name="connsiteX4" fmla="*/ 1802167 w 4509856"/>
              <a:gd name="connsiteY4" fmla="*/ 3506680 h 4163627"/>
              <a:gd name="connsiteX5" fmla="*/ 2885242 w 4509856"/>
              <a:gd name="connsiteY5" fmla="*/ 3409025 h 4163627"/>
              <a:gd name="connsiteX6" fmla="*/ 4509856 w 4509856"/>
              <a:gd name="connsiteY6" fmla="*/ 2441359 h 4163627"/>
              <a:gd name="connsiteX7" fmla="*/ 4270159 w 4509856"/>
              <a:gd name="connsiteY7" fmla="*/ 834501 h 4163627"/>
              <a:gd name="connsiteX8" fmla="*/ 3542190 w 4509856"/>
              <a:gd name="connsiteY8" fmla="*/ 62144 h 4163627"/>
              <a:gd name="connsiteX9" fmla="*/ 1180730 w 4509856"/>
              <a:gd name="connsiteY9" fmla="*/ 0 h 4163627"/>
              <a:gd name="connsiteX10" fmla="*/ 0 w 4509856"/>
              <a:gd name="connsiteY10" fmla="*/ 142043 h 416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09856" h="4163627">
                <a:moveTo>
                  <a:pt x="0" y="142043"/>
                </a:moveTo>
                <a:lnTo>
                  <a:pt x="35510" y="4101484"/>
                </a:lnTo>
                <a:lnTo>
                  <a:pt x="701336" y="4163627"/>
                </a:lnTo>
                <a:lnTo>
                  <a:pt x="985421" y="3959441"/>
                </a:lnTo>
                <a:lnTo>
                  <a:pt x="1802167" y="3506680"/>
                </a:lnTo>
                <a:lnTo>
                  <a:pt x="2885242" y="3409025"/>
                </a:lnTo>
                <a:lnTo>
                  <a:pt x="4509856" y="2441359"/>
                </a:lnTo>
                <a:lnTo>
                  <a:pt x="4270159" y="834501"/>
                </a:lnTo>
                <a:lnTo>
                  <a:pt x="3542190" y="62144"/>
                </a:lnTo>
                <a:lnTo>
                  <a:pt x="1180730" y="0"/>
                </a:lnTo>
                <a:lnTo>
                  <a:pt x="0" y="14204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C5A03-9732-4034-8E95-38DC8517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13</a:t>
            </a:fld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11BEE-922A-46AF-A419-DC2CBF69AD91}"/>
              </a:ext>
            </a:extLst>
          </p:cNvPr>
          <p:cNvSpPr txBox="1"/>
          <p:nvPr/>
        </p:nvSpPr>
        <p:spPr>
          <a:xfrm>
            <a:off x="321564" y="4949896"/>
            <a:ext cx="3945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Limited expressivity due to the linear mapping</a:t>
            </a:r>
          </a:p>
        </p:txBody>
      </p:sp>
    </p:spTree>
    <p:extLst>
      <p:ext uri="{BB962C8B-B14F-4D97-AF65-F5344CB8AC3E}">
        <p14:creationId xmlns:p14="http://schemas.microsoft.com/office/powerpoint/2010/main" val="265344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Attribute-based Model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1C9901F4-DA82-4A3B-9A26-5B2E4140048E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CFEC6A-F230-42DB-92B6-FC025C0D3824}"/>
              </a:ext>
            </a:extLst>
          </p:cNvPr>
          <p:cNvSpPr txBox="1"/>
          <p:nvPr/>
        </p:nvSpPr>
        <p:spPr>
          <a:xfrm>
            <a:off x="1181721" y="6534593"/>
            <a:ext cx="10688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Contextual Semantic Interpretability. D Marcos, R Fong, S Lobry, R Flamary, N Courty, D Tuia. ACCV 2020</a:t>
            </a:r>
          </a:p>
        </p:txBody>
      </p:sp>
      <p:sp>
        <p:nvSpPr>
          <p:cNvPr id="60" name="Google Shape;765;p32">
            <a:extLst>
              <a:ext uri="{FF2B5EF4-FFF2-40B4-BE49-F238E27FC236}">
                <a16:creationId xmlns:a16="http://schemas.microsoft.com/office/drawing/2014/main" id="{7C3B281E-FB5B-4CF7-B81A-A3A81A40AFF4}"/>
              </a:ext>
            </a:extLst>
          </p:cNvPr>
          <p:cNvSpPr txBox="1"/>
          <p:nvPr/>
        </p:nvSpPr>
        <p:spPr>
          <a:xfrm>
            <a:off x="7255683" y="5968012"/>
            <a:ext cx="10362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+5</a:t>
            </a:r>
            <a:r>
              <a:rPr lang="en"/>
              <a:t>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average value</a:t>
            </a:r>
            <a:endParaRPr sz="1000"/>
          </a:p>
        </p:txBody>
      </p:sp>
      <p:pic>
        <p:nvPicPr>
          <p:cNvPr id="61" name="Google Shape;766;p32">
            <a:extLst>
              <a:ext uri="{FF2B5EF4-FFF2-40B4-BE49-F238E27FC236}">
                <a16:creationId xmlns:a16="http://schemas.microsoft.com/office/drawing/2014/main" id="{EB8C4DAC-F0A3-4D59-8BA4-20ED719046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494" r="17494"/>
          <a:stretch/>
        </p:blipFill>
        <p:spPr>
          <a:xfrm>
            <a:off x="4226994" y="3866213"/>
            <a:ext cx="355800" cy="3642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" name="Google Shape;767;p32">
            <a:extLst>
              <a:ext uri="{FF2B5EF4-FFF2-40B4-BE49-F238E27FC236}">
                <a16:creationId xmlns:a16="http://schemas.microsoft.com/office/drawing/2014/main" id="{D77A335A-F6E0-4854-9D84-9958824FB8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52" r="1152"/>
          <a:stretch/>
        </p:blipFill>
        <p:spPr>
          <a:xfrm>
            <a:off x="6588519" y="3866213"/>
            <a:ext cx="355800" cy="3642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768;p32">
            <a:extLst>
              <a:ext uri="{FF2B5EF4-FFF2-40B4-BE49-F238E27FC236}">
                <a16:creationId xmlns:a16="http://schemas.microsoft.com/office/drawing/2014/main" id="{B176F89B-F5C1-469E-B51E-80A4FABDDA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52" r="1152"/>
          <a:stretch/>
        </p:blipFill>
        <p:spPr>
          <a:xfrm>
            <a:off x="5014164" y="3866215"/>
            <a:ext cx="355800" cy="3642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" name="Google Shape;769;p32">
            <a:extLst>
              <a:ext uri="{FF2B5EF4-FFF2-40B4-BE49-F238E27FC236}">
                <a16:creationId xmlns:a16="http://schemas.microsoft.com/office/drawing/2014/main" id="{3CA0278E-947B-4804-83BE-E16E5F7BA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0052" t="10412" r="9787" b="14512"/>
          <a:stretch/>
        </p:blipFill>
        <p:spPr>
          <a:xfrm>
            <a:off x="5801338" y="3867565"/>
            <a:ext cx="355800" cy="3615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" name="Google Shape;770;p32">
            <a:extLst>
              <a:ext uri="{FF2B5EF4-FFF2-40B4-BE49-F238E27FC236}">
                <a16:creationId xmlns:a16="http://schemas.microsoft.com/office/drawing/2014/main" id="{D4F7320E-0336-44C8-B5C4-719E354FAA6F}"/>
              </a:ext>
            </a:extLst>
          </p:cNvPr>
          <p:cNvSpPr/>
          <p:nvPr/>
        </p:nvSpPr>
        <p:spPr>
          <a:xfrm>
            <a:off x="5663933" y="2160900"/>
            <a:ext cx="1417800" cy="12681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</a:rPr>
              <a:t>Deep Neural Network</a:t>
            </a:r>
            <a:endParaRPr sz="1600" b="1">
              <a:solidFill>
                <a:srgbClr val="FFFFFF"/>
              </a:solidFill>
            </a:endParaRPr>
          </a:p>
        </p:txBody>
      </p:sp>
      <p:cxnSp>
        <p:nvCxnSpPr>
          <p:cNvPr id="66" name="Google Shape;771;p32">
            <a:extLst>
              <a:ext uri="{FF2B5EF4-FFF2-40B4-BE49-F238E27FC236}">
                <a16:creationId xmlns:a16="http://schemas.microsoft.com/office/drawing/2014/main" id="{0B14C9E6-8FDC-420E-A6A9-107CA7DB009E}"/>
              </a:ext>
            </a:extLst>
          </p:cNvPr>
          <p:cNvCxnSpPr>
            <a:stCxn id="65" idx="2"/>
          </p:cNvCxnSpPr>
          <p:nvPr/>
        </p:nvCxnSpPr>
        <p:spPr>
          <a:xfrm flipH="1">
            <a:off x="6371033" y="3429000"/>
            <a:ext cx="1800" cy="30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" name="Google Shape;772;p32">
            <a:extLst>
              <a:ext uri="{FF2B5EF4-FFF2-40B4-BE49-F238E27FC236}">
                <a16:creationId xmlns:a16="http://schemas.microsoft.com/office/drawing/2014/main" id="{C10DC36A-8519-40FC-A849-7FC745026245}"/>
              </a:ext>
            </a:extLst>
          </p:cNvPr>
          <p:cNvSpPr/>
          <p:nvPr/>
        </p:nvSpPr>
        <p:spPr>
          <a:xfrm>
            <a:off x="5291708" y="4894137"/>
            <a:ext cx="298800" cy="364200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</a:t>
            </a:r>
            <a:endParaRPr/>
          </a:p>
        </p:txBody>
      </p:sp>
      <p:sp>
        <p:nvSpPr>
          <p:cNvPr id="68" name="Google Shape;773;p32">
            <a:extLst>
              <a:ext uri="{FF2B5EF4-FFF2-40B4-BE49-F238E27FC236}">
                <a16:creationId xmlns:a16="http://schemas.microsoft.com/office/drawing/2014/main" id="{9EC124CF-6FA4-46BF-A47E-F30817C0C459}"/>
              </a:ext>
            </a:extLst>
          </p:cNvPr>
          <p:cNvSpPr/>
          <p:nvPr/>
        </p:nvSpPr>
        <p:spPr>
          <a:xfrm>
            <a:off x="5888208" y="4894137"/>
            <a:ext cx="298800" cy="364200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</a:t>
            </a:r>
            <a:endParaRPr/>
          </a:p>
        </p:txBody>
      </p:sp>
      <p:sp>
        <p:nvSpPr>
          <p:cNvPr id="69" name="Google Shape;774;p32">
            <a:extLst>
              <a:ext uri="{FF2B5EF4-FFF2-40B4-BE49-F238E27FC236}">
                <a16:creationId xmlns:a16="http://schemas.microsoft.com/office/drawing/2014/main" id="{FF60F588-AB20-4FAC-98F3-E9D75F74853D}"/>
              </a:ext>
            </a:extLst>
          </p:cNvPr>
          <p:cNvSpPr/>
          <p:nvPr/>
        </p:nvSpPr>
        <p:spPr>
          <a:xfrm>
            <a:off x="6538758" y="4894137"/>
            <a:ext cx="298800" cy="364200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</a:t>
            </a:r>
            <a:endParaRPr/>
          </a:p>
        </p:txBody>
      </p:sp>
      <p:pic>
        <p:nvPicPr>
          <p:cNvPr id="70" name="Google Shape;775;p32">
            <a:extLst>
              <a:ext uri="{FF2B5EF4-FFF2-40B4-BE49-F238E27FC236}">
                <a16:creationId xmlns:a16="http://schemas.microsoft.com/office/drawing/2014/main" id="{69F847A3-3D47-4392-9B18-C43F7E6733A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089" r="8059"/>
          <a:stretch/>
        </p:blipFill>
        <p:spPr>
          <a:xfrm>
            <a:off x="7375689" y="3866215"/>
            <a:ext cx="355800" cy="3642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" name="Google Shape;776;p32">
            <a:extLst>
              <a:ext uri="{FF2B5EF4-FFF2-40B4-BE49-F238E27FC236}">
                <a16:creationId xmlns:a16="http://schemas.microsoft.com/office/drawing/2014/main" id="{6C7A0013-CAEA-40A6-884C-AC72319CCF1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62869" y="3866213"/>
            <a:ext cx="355800" cy="3642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2" name="Google Shape;777;p32">
            <a:extLst>
              <a:ext uri="{FF2B5EF4-FFF2-40B4-BE49-F238E27FC236}">
                <a16:creationId xmlns:a16="http://schemas.microsoft.com/office/drawing/2014/main" id="{87EA7F39-67A5-4E97-889D-561182948820}"/>
              </a:ext>
            </a:extLst>
          </p:cNvPr>
          <p:cNvSpPr/>
          <p:nvPr/>
        </p:nvSpPr>
        <p:spPr>
          <a:xfrm>
            <a:off x="7189308" y="4894137"/>
            <a:ext cx="298800" cy="364200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</a:t>
            </a:r>
            <a:endParaRPr/>
          </a:p>
        </p:txBody>
      </p:sp>
      <p:pic>
        <p:nvPicPr>
          <p:cNvPr id="73" name="Google Shape;778;p32">
            <a:extLst>
              <a:ext uri="{FF2B5EF4-FFF2-40B4-BE49-F238E27FC236}">
                <a16:creationId xmlns:a16="http://schemas.microsoft.com/office/drawing/2014/main" id="{D06A2850-E222-4810-A7DB-33F633737E6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152" r="1152"/>
          <a:stretch/>
        </p:blipFill>
        <p:spPr>
          <a:xfrm>
            <a:off x="6588506" y="3866213"/>
            <a:ext cx="355800" cy="3642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4" name="Google Shape;779;p32">
            <a:extLst>
              <a:ext uri="{FF2B5EF4-FFF2-40B4-BE49-F238E27FC236}">
                <a16:creationId xmlns:a16="http://schemas.microsoft.com/office/drawing/2014/main" id="{3F2AF4EF-E23F-4297-B2E9-3AF4E55AFBB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152" r="1152"/>
          <a:stretch/>
        </p:blipFill>
        <p:spPr>
          <a:xfrm>
            <a:off x="5014152" y="3866215"/>
            <a:ext cx="355800" cy="3642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" name="Google Shape;780;p32">
            <a:extLst>
              <a:ext uri="{FF2B5EF4-FFF2-40B4-BE49-F238E27FC236}">
                <a16:creationId xmlns:a16="http://schemas.microsoft.com/office/drawing/2014/main" id="{8E937E0E-9CCE-4997-B3A5-EA925F39A0C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0052" t="10412" r="9787" b="14512"/>
          <a:stretch/>
        </p:blipFill>
        <p:spPr>
          <a:xfrm>
            <a:off x="5801325" y="3867565"/>
            <a:ext cx="355800" cy="3615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" name="Google Shape;781;p32">
            <a:extLst>
              <a:ext uri="{FF2B5EF4-FFF2-40B4-BE49-F238E27FC236}">
                <a16:creationId xmlns:a16="http://schemas.microsoft.com/office/drawing/2014/main" id="{169E610D-A38F-4247-A410-AC70528B7EA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162856" y="3866213"/>
            <a:ext cx="355800" cy="3642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7" name="Google Shape;782;p32">
            <a:extLst>
              <a:ext uri="{FF2B5EF4-FFF2-40B4-BE49-F238E27FC236}">
                <a16:creationId xmlns:a16="http://schemas.microsoft.com/office/drawing/2014/main" id="{238C81A3-4A71-4602-B177-691D316D12A8}"/>
              </a:ext>
            </a:extLst>
          </p:cNvPr>
          <p:cNvCxnSpPr>
            <a:endCxn id="67" idx="0"/>
          </p:cNvCxnSpPr>
          <p:nvPr/>
        </p:nvCxnSpPr>
        <p:spPr>
          <a:xfrm>
            <a:off x="4404908" y="4230537"/>
            <a:ext cx="1036200" cy="6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783;p32">
            <a:extLst>
              <a:ext uri="{FF2B5EF4-FFF2-40B4-BE49-F238E27FC236}">
                <a16:creationId xmlns:a16="http://schemas.microsoft.com/office/drawing/2014/main" id="{36FF064F-FB70-4F96-875D-5D9962D6F304}"/>
              </a:ext>
            </a:extLst>
          </p:cNvPr>
          <p:cNvCxnSpPr>
            <a:stCxn id="74" idx="4"/>
            <a:endCxn id="67" idx="0"/>
          </p:cNvCxnSpPr>
          <p:nvPr/>
        </p:nvCxnSpPr>
        <p:spPr>
          <a:xfrm>
            <a:off x="5192052" y="4230415"/>
            <a:ext cx="249000" cy="66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784;p32">
            <a:extLst>
              <a:ext uri="{FF2B5EF4-FFF2-40B4-BE49-F238E27FC236}">
                <a16:creationId xmlns:a16="http://schemas.microsoft.com/office/drawing/2014/main" id="{F386B723-FE5A-404F-AE32-7EB2D39F0357}"/>
              </a:ext>
            </a:extLst>
          </p:cNvPr>
          <p:cNvCxnSpPr>
            <a:stCxn id="75" idx="4"/>
            <a:endCxn id="68" idx="0"/>
          </p:cNvCxnSpPr>
          <p:nvPr/>
        </p:nvCxnSpPr>
        <p:spPr>
          <a:xfrm>
            <a:off x="5979225" y="4229065"/>
            <a:ext cx="58500" cy="665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785;p32">
            <a:extLst>
              <a:ext uri="{FF2B5EF4-FFF2-40B4-BE49-F238E27FC236}">
                <a16:creationId xmlns:a16="http://schemas.microsoft.com/office/drawing/2014/main" id="{4B696070-8F9E-4F34-8673-585F91742394}"/>
              </a:ext>
            </a:extLst>
          </p:cNvPr>
          <p:cNvCxnSpPr>
            <a:stCxn id="73" idx="4"/>
            <a:endCxn id="68" idx="0"/>
          </p:cNvCxnSpPr>
          <p:nvPr/>
        </p:nvCxnSpPr>
        <p:spPr>
          <a:xfrm flipH="1">
            <a:off x="6037706" y="4230413"/>
            <a:ext cx="728700" cy="66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786;p32">
            <a:extLst>
              <a:ext uri="{FF2B5EF4-FFF2-40B4-BE49-F238E27FC236}">
                <a16:creationId xmlns:a16="http://schemas.microsoft.com/office/drawing/2014/main" id="{E8F6448C-A71C-42E5-8FB2-5AA3175D2ADD}"/>
              </a:ext>
            </a:extLst>
          </p:cNvPr>
          <p:cNvCxnSpPr>
            <a:stCxn id="73" idx="4"/>
            <a:endCxn id="67" idx="0"/>
          </p:cNvCxnSpPr>
          <p:nvPr/>
        </p:nvCxnSpPr>
        <p:spPr>
          <a:xfrm flipH="1">
            <a:off x="5441006" y="4230413"/>
            <a:ext cx="1325400" cy="66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787;p32">
            <a:extLst>
              <a:ext uri="{FF2B5EF4-FFF2-40B4-BE49-F238E27FC236}">
                <a16:creationId xmlns:a16="http://schemas.microsoft.com/office/drawing/2014/main" id="{8B6879F9-CF88-486F-8E46-B565BE87695E}"/>
              </a:ext>
            </a:extLst>
          </p:cNvPr>
          <p:cNvCxnSpPr>
            <a:stCxn id="75" idx="4"/>
            <a:endCxn id="69" idx="0"/>
          </p:cNvCxnSpPr>
          <p:nvPr/>
        </p:nvCxnSpPr>
        <p:spPr>
          <a:xfrm>
            <a:off x="5979225" y="4229065"/>
            <a:ext cx="708900" cy="665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788;p32">
            <a:extLst>
              <a:ext uri="{FF2B5EF4-FFF2-40B4-BE49-F238E27FC236}">
                <a16:creationId xmlns:a16="http://schemas.microsoft.com/office/drawing/2014/main" id="{96D55D36-D451-4BC4-B17D-D0528777929D}"/>
              </a:ext>
            </a:extLst>
          </p:cNvPr>
          <p:cNvCxnSpPr>
            <a:endCxn id="69" idx="0"/>
          </p:cNvCxnSpPr>
          <p:nvPr/>
        </p:nvCxnSpPr>
        <p:spPr>
          <a:xfrm flipH="1">
            <a:off x="6688158" y="4230537"/>
            <a:ext cx="865500" cy="6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789;p32">
            <a:extLst>
              <a:ext uri="{FF2B5EF4-FFF2-40B4-BE49-F238E27FC236}">
                <a16:creationId xmlns:a16="http://schemas.microsoft.com/office/drawing/2014/main" id="{0CEF6416-1F52-4848-A868-00A2639BEB91}"/>
              </a:ext>
            </a:extLst>
          </p:cNvPr>
          <p:cNvCxnSpPr>
            <a:endCxn id="72" idx="0"/>
          </p:cNvCxnSpPr>
          <p:nvPr/>
        </p:nvCxnSpPr>
        <p:spPr>
          <a:xfrm flipH="1">
            <a:off x="7338708" y="4230537"/>
            <a:ext cx="214800" cy="6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790;p32">
            <a:extLst>
              <a:ext uri="{FF2B5EF4-FFF2-40B4-BE49-F238E27FC236}">
                <a16:creationId xmlns:a16="http://schemas.microsoft.com/office/drawing/2014/main" id="{2BBE6980-8095-4E64-BF45-07919405939B}"/>
              </a:ext>
            </a:extLst>
          </p:cNvPr>
          <p:cNvCxnSpPr>
            <a:stCxn id="76" idx="4"/>
            <a:endCxn id="72" idx="0"/>
          </p:cNvCxnSpPr>
          <p:nvPr/>
        </p:nvCxnSpPr>
        <p:spPr>
          <a:xfrm flipH="1">
            <a:off x="7338756" y="4230413"/>
            <a:ext cx="1002000" cy="66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791;p32">
            <a:extLst>
              <a:ext uri="{FF2B5EF4-FFF2-40B4-BE49-F238E27FC236}">
                <a16:creationId xmlns:a16="http://schemas.microsoft.com/office/drawing/2014/main" id="{C734D26F-26DC-4C44-A99B-2A4E393E9831}"/>
              </a:ext>
            </a:extLst>
          </p:cNvPr>
          <p:cNvSpPr/>
          <p:nvPr/>
        </p:nvSpPr>
        <p:spPr>
          <a:xfrm>
            <a:off x="7136508" y="5453337"/>
            <a:ext cx="404400" cy="4179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792;p32">
            <a:extLst>
              <a:ext uri="{FF2B5EF4-FFF2-40B4-BE49-F238E27FC236}">
                <a16:creationId xmlns:a16="http://schemas.microsoft.com/office/drawing/2014/main" id="{D16B7ADC-CC0F-4AF4-89CC-31FCCB378D80}"/>
              </a:ext>
            </a:extLst>
          </p:cNvPr>
          <p:cNvSpPr/>
          <p:nvPr/>
        </p:nvSpPr>
        <p:spPr>
          <a:xfrm>
            <a:off x="6485961" y="5453337"/>
            <a:ext cx="404400" cy="4179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793;p32">
            <a:extLst>
              <a:ext uri="{FF2B5EF4-FFF2-40B4-BE49-F238E27FC236}">
                <a16:creationId xmlns:a16="http://schemas.microsoft.com/office/drawing/2014/main" id="{EA5F6523-024B-4B8B-BBAB-047D36797023}"/>
              </a:ext>
            </a:extLst>
          </p:cNvPr>
          <p:cNvSpPr/>
          <p:nvPr/>
        </p:nvSpPr>
        <p:spPr>
          <a:xfrm>
            <a:off x="5238911" y="5453337"/>
            <a:ext cx="404400" cy="4179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89" name="Google Shape;794;p32">
            <a:extLst>
              <a:ext uri="{FF2B5EF4-FFF2-40B4-BE49-F238E27FC236}">
                <a16:creationId xmlns:a16="http://schemas.microsoft.com/office/drawing/2014/main" id="{4B70D65E-32F2-4C3C-964B-4857C5332469}"/>
              </a:ext>
            </a:extLst>
          </p:cNvPr>
          <p:cNvSpPr/>
          <p:nvPr/>
        </p:nvSpPr>
        <p:spPr>
          <a:xfrm>
            <a:off x="5835415" y="5453337"/>
            <a:ext cx="404400" cy="417900"/>
          </a:xfrm>
          <a:prstGeom prst="ellipse">
            <a:avLst/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90" name="Google Shape;795;p32">
            <a:extLst>
              <a:ext uri="{FF2B5EF4-FFF2-40B4-BE49-F238E27FC236}">
                <a16:creationId xmlns:a16="http://schemas.microsoft.com/office/drawing/2014/main" id="{02FEA546-B56E-46B5-A0EC-991360E2C0FF}"/>
              </a:ext>
            </a:extLst>
          </p:cNvPr>
          <p:cNvSpPr txBox="1"/>
          <p:nvPr/>
        </p:nvSpPr>
        <p:spPr>
          <a:xfrm>
            <a:off x="5238896" y="5968012"/>
            <a:ext cx="4257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-2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91" name="Google Shape;796;p32">
            <a:extLst>
              <a:ext uri="{FF2B5EF4-FFF2-40B4-BE49-F238E27FC236}">
                <a16:creationId xmlns:a16="http://schemas.microsoft.com/office/drawing/2014/main" id="{82E7464D-43FE-44EF-A9DF-4769DBF3A832}"/>
              </a:ext>
            </a:extLst>
          </p:cNvPr>
          <p:cNvSpPr txBox="1"/>
          <p:nvPr/>
        </p:nvSpPr>
        <p:spPr>
          <a:xfrm>
            <a:off x="5858533" y="5968012"/>
            <a:ext cx="4257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+3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92" name="Google Shape;797;p32">
            <a:extLst>
              <a:ext uri="{FF2B5EF4-FFF2-40B4-BE49-F238E27FC236}">
                <a16:creationId xmlns:a16="http://schemas.microsoft.com/office/drawing/2014/main" id="{ABB0B2B9-BC11-4A9F-BC7C-8B77D6FAB8FF}"/>
              </a:ext>
            </a:extLst>
          </p:cNvPr>
          <p:cNvSpPr txBox="1"/>
          <p:nvPr/>
        </p:nvSpPr>
        <p:spPr>
          <a:xfrm>
            <a:off x="6412636" y="5968012"/>
            <a:ext cx="5361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+2.5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93" name="Google Shape;798;p32">
            <a:extLst>
              <a:ext uri="{FF2B5EF4-FFF2-40B4-BE49-F238E27FC236}">
                <a16:creationId xmlns:a16="http://schemas.microsoft.com/office/drawing/2014/main" id="{B74A32D4-B1EE-4509-A599-3CD0AFCD647B}"/>
              </a:ext>
            </a:extLst>
          </p:cNvPr>
          <p:cNvSpPr txBox="1"/>
          <p:nvPr/>
        </p:nvSpPr>
        <p:spPr>
          <a:xfrm>
            <a:off x="7125846" y="5968012"/>
            <a:ext cx="4257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+1</a:t>
            </a:r>
            <a:endParaRPr>
              <a:solidFill>
                <a:srgbClr val="6AA84F"/>
              </a:solidFill>
            </a:endParaRPr>
          </a:p>
        </p:txBody>
      </p:sp>
      <p:cxnSp>
        <p:nvCxnSpPr>
          <p:cNvPr id="94" name="Google Shape;799;p32">
            <a:extLst>
              <a:ext uri="{FF2B5EF4-FFF2-40B4-BE49-F238E27FC236}">
                <a16:creationId xmlns:a16="http://schemas.microsoft.com/office/drawing/2014/main" id="{7EABB3A6-84B1-409F-9BF8-7739A4D6E41D}"/>
              </a:ext>
            </a:extLst>
          </p:cNvPr>
          <p:cNvCxnSpPr>
            <a:stCxn id="74" idx="4"/>
            <a:endCxn id="68" idx="0"/>
          </p:cNvCxnSpPr>
          <p:nvPr/>
        </p:nvCxnSpPr>
        <p:spPr>
          <a:xfrm>
            <a:off x="5192052" y="4230415"/>
            <a:ext cx="845700" cy="66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800;p32">
            <a:extLst>
              <a:ext uri="{FF2B5EF4-FFF2-40B4-BE49-F238E27FC236}">
                <a16:creationId xmlns:a16="http://schemas.microsoft.com/office/drawing/2014/main" id="{2D76AE73-F1CE-4A8B-ABCC-CE4065000F6C}"/>
              </a:ext>
            </a:extLst>
          </p:cNvPr>
          <p:cNvCxnSpPr>
            <a:stCxn id="67" idx="2"/>
            <a:endCxn id="88" idx="0"/>
          </p:cNvCxnSpPr>
          <p:nvPr/>
        </p:nvCxnSpPr>
        <p:spPr>
          <a:xfrm>
            <a:off x="5441108" y="5258337"/>
            <a:ext cx="0" cy="19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" name="Google Shape;801;p32">
            <a:extLst>
              <a:ext uri="{FF2B5EF4-FFF2-40B4-BE49-F238E27FC236}">
                <a16:creationId xmlns:a16="http://schemas.microsoft.com/office/drawing/2014/main" id="{4EAB8895-68E6-49A0-AF09-08D2F3AA3658}"/>
              </a:ext>
            </a:extLst>
          </p:cNvPr>
          <p:cNvCxnSpPr>
            <a:stCxn id="68" idx="2"/>
            <a:endCxn id="89" idx="0"/>
          </p:cNvCxnSpPr>
          <p:nvPr/>
        </p:nvCxnSpPr>
        <p:spPr>
          <a:xfrm>
            <a:off x="6037608" y="5258337"/>
            <a:ext cx="0" cy="19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" name="Google Shape;802;p32">
            <a:extLst>
              <a:ext uri="{FF2B5EF4-FFF2-40B4-BE49-F238E27FC236}">
                <a16:creationId xmlns:a16="http://schemas.microsoft.com/office/drawing/2014/main" id="{F3F49E97-FA07-4D5C-AA2D-90BE608C0B45}"/>
              </a:ext>
            </a:extLst>
          </p:cNvPr>
          <p:cNvCxnSpPr>
            <a:stCxn id="69" idx="2"/>
            <a:endCxn id="87" idx="0"/>
          </p:cNvCxnSpPr>
          <p:nvPr/>
        </p:nvCxnSpPr>
        <p:spPr>
          <a:xfrm>
            <a:off x="6688158" y="5258337"/>
            <a:ext cx="0" cy="19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8" name="Google Shape;803;p32">
            <a:extLst>
              <a:ext uri="{FF2B5EF4-FFF2-40B4-BE49-F238E27FC236}">
                <a16:creationId xmlns:a16="http://schemas.microsoft.com/office/drawing/2014/main" id="{1EE10FFD-7533-4FA7-A268-4E8376E16A2B}"/>
              </a:ext>
            </a:extLst>
          </p:cNvPr>
          <p:cNvCxnSpPr>
            <a:stCxn id="72" idx="2"/>
            <a:endCxn id="86" idx="0"/>
          </p:cNvCxnSpPr>
          <p:nvPr/>
        </p:nvCxnSpPr>
        <p:spPr>
          <a:xfrm>
            <a:off x="7338708" y="5258337"/>
            <a:ext cx="0" cy="19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9" name="Google Shape;804;p32" descr="\sum" title="MathEquation,#000000">
            <a:extLst>
              <a:ext uri="{FF2B5EF4-FFF2-40B4-BE49-F238E27FC236}">
                <a16:creationId xmlns:a16="http://schemas.microsoft.com/office/drawing/2014/main" id="{AA95CCBF-E06A-4181-8AC4-BD6B00AF89C6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87696" y="5969371"/>
            <a:ext cx="316078" cy="3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805;p32">
            <a:extLst>
              <a:ext uri="{FF2B5EF4-FFF2-40B4-BE49-F238E27FC236}">
                <a16:creationId xmlns:a16="http://schemas.microsoft.com/office/drawing/2014/main" id="{8DC730D0-8718-4832-B735-C1F317E3E1BB}"/>
              </a:ext>
            </a:extLst>
          </p:cNvPr>
          <p:cNvSpPr/>
          <p:nvPr/>
        </p:nvSpPr>
        <p:spPr>
          <a:xfrm>
            <a:off x="8545583" y="6052612"/>
            <a:ext cx="404400" cy="19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806;p32">
            <a:extLst>
              <a:ext uri="{FF2B5EF4-FFF2-40B4-BE49-F238E27FC236}">
                <a16:creationId xmlns:a16="http://schemas.microsoft.com/office/drawing/2014/main" id="{1BB5C46E-2F70-41F2-9531-0AFFE499BB15}"/>
              </a:ext>
            </a:extLst>
          </p:cNvPr>
          <p:cNvSpPr txBox="1"/>
          <p:nvPr/>
        </p:nvSpPr>
        <p:spPr>
          <a:xfrm>
            <a:off x="8952808" y="5868712"/>
            <a:ext cx="8049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38761D"/>
                </a:solidFill>
              </a:rPr>
              <a:t>8/10</a:t>
            </a:r>
            <a:endParaRPr sz="2300" b="1">
              <a:solidFill>
                <a:srgbClr val="38761D"/>
              </a:solidFill>
            </a:endParaRPr>
          </a:p>
        </p:txBody>
      </p:sp>
      <p:pic>
        <p:nvPicPr>
          <p:cNvPr id="102" name="Google Shape;809;p32" descr="\mathcal{L}_\text{Attr}" title="MathEquation,#000000">
            <a:extLst>
              <a:ext uri="{FF2B5EF4-FFF2-40B4-BE49-F238E27FC236}">
                <a16:creationId xmlns:a16="http://schemas.microsoft.com/office/drawing/2014/main" id="{A17FD857-C439-421C-A60C-CC1387C44246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102433" y="3885712"/>
            <a:ext cx="536100" cy="35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810;p32" descr="\mathcal{L}_\text{X Entropy}, \mathcal{L}_\text{on}, \mathcal{L}_\text{off}" title="MathEquation,#000000">
            <a:extLst>
              <a:ext uri="{FF2B5EF4-FFF2-40B4-BE49-F238E27FC236}">
                <a16:creationId xmlns:a16="http://schemas.microsoft.com/office/drawing/2014/main" id="{1A00BF7A-FAE5-4165-A569-30A17932A505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53683" y="4943662"/>
            <a:ext cx="2096110" cy="3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811;p32" descr="\mathcal{L}_\text{MSE}" title="MathEquation,#000000">
            <a:extLst>
              <a:ext uri="{FF2B5EF4-FFF2-40B4-BE49-F238E27FC236}">
                <a16:creationId xmlns:a16="http://schemas.microsoft.com/office/drawing/2014/main" id="{753ED45B-D321-4DEA-A760-DE08CB216B0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012808" y="5659100"/>
            <a:ext cx="536100" cy="31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699;p30">
            <a:extLst>
              <a:ext uri="{FF2B5EF4-FFF2-40B4-BE49-F238E27FC236}">
                <a16:creationId xmlns:a16="http://schemas.microsoft.com/office/drawing/2014/main" id="{107DF4EE-C198-4C9B-8552-92312C844FAF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r="9436"/>
          <a:stretch/>
        </p:blipFill>
        <p:spPr>
          <a:xfrm>
            <a:off x="1414301" y="1950046"/>
            <a:ext cx="2654460" cy="1952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700;p30">
            <a:extLst>
              <a:ext uri="{FF2B5EF4-FFF2-40B4-BE49-F238E27FC236}">
                <a16:creationId xmlns:a16="http://schemas.microsoft.com/office/drawing/2014/main" id="{DFCB822E-78D1-4741-AA68-E02A58D0C9E6}"/>
              </a:ext>
            </a:extLst>
          </p:cNvPr>
          <p:cNvCxnSpPr>
            <a:cxnSpLocks/>
          </p:cNvCxnSpPr>
          <p:nvPr/>
        </p:nvCxnSpPr>
        <p:spPr>
          <a:xfrm>
            <a:off x="4093257" y="2926084"/>
            <a:ext cx="157667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CE801-88E1-4AAE-899B-36B7E676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14</a:t>
            </a:fld>
            <a:endParaRPr lang="en-NL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B8C6F47-D823-4B43-A34D-F0E7704F18AD}"/>
              </a:ext>
            </a:extLst>
          </p:cNvPr>
          <p:cNvSpPr txBox="1"/>
          <p:nvPr/>
        </p:nvSpPr>
        <p:spPr>
          <a:xfrm>
            <a:off x="321564" y="4949896"/>
            <a:ext cx="3945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Still limited due to the chosen attributes</a:t>
            </a:r>
          </a:p>
        </p:txBody>
      </p:sp>
    </p:spTree>
    <p:extLst>
      <p:ext uri="{BB962C8B-B14F-4D97-AF65-F5344CB8AC3E}">
        <p14:creationId xmlns:p14="http://schemas.microsoft.com/office/powerpoint/2010/main" val="373241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800" dirty="0">
                <a:solidFill>
                  <a:schemeClr val="bg1"/>
                </a:solidFill>
              </a:rPr>
              <a:t>c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lassical CNN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A044F-B99D-4DF6-87DF-03031E584CD3}"/>
              </a:ext>
            </a:extLst>
          </p:cNvPr>
          <p:cNvSpPr txBox="1"/>
          <p:nvPr/>
        </p:nvSpPr>
        <p:spPr>
          <a:xfrm>
            <a:off x="1499085" y="6488668"/>
            <a:ext cx="10144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https://www.brainkart.com/article/Botanical-description-of-Allium-cepa_32996/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E6DD4E3-617C-4701-A36F-72EC1E777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4" y="2018976"/>
            <a:ext cx="6362353" cy="43483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21C9AF-D4A0-490C-BF8C-DB1D49AB0B25}"/>
              </a:ext>
            </a:extLst>
          </p:cNvPr>
          <p:cNvSpPr txBox="1"/>
          <p:nvPr/>
        </p:nvSpPr>
        <p:spPr>
          <a:xfrm>
            <a:off x="7000782" y="2305896"/>
            <a:ext cx="51912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Leaf: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cluster of radical leaves emerges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from the underground bulb, cylindrical and fleshy having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sheathy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leaf bases with parallel venation.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488E6-BA30-4F0F-832D-0CB2EAC06464}"/>
              </a:ext>
            </a:extLst>
          </p:cNvPr>
          <p:cNvSpPr txBox="1"/>
          <p:nvPr/>
        </p:nvSpPr>
        <p:spPr>
          <a:xfrm>
            <a:off x="7000782" y="3451168"/>
            <a:ext cx="4869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Flower: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Small, white, bracteate,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ebrcteolate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pedicellate, complete, trimerous, actinomorphic and hypogynous. Flowers are protandrous.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38DB24-5D44-4131-9742-F47655BD3F38}"/>
              </a:ext>
            </a:extLst>
          </p:cNvPr>
          <p:cNvSpPr txBox="1"/>
          <p:nvPr/>
        </p:nvSpPr>
        <p:spPr>
          <a:xfrm>
            <a:off x="7000782" y="4596440"/>
            <a:ext cx="4869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Perianth: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Tepals 6,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white,arranged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 two whorls of three each,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syntepalous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showing valvate aestivation.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6ED1CB-AB03-4BE2-BFD7-00208066277F}"/>
              </a:ext>
            </a:extLst>
          </p:cNvPr>
          <p:cNvSpPr txBox="1"/>
          <p:nvPr/>
        </p:nvSpPr>
        <p:spPr>
          <a:xfrm>
            <a:off x="7000782" y="574171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so on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so forth with botanical terms.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CBF62-AD1C-4F01-AB52-F0AC879A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766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Visual-Language Hybrid Model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4">
            <a:extLst>
              <a:ext uri="{FF2B5EF4-FFF2-40B4-BE49-F238E27FC236}">
                <a16:creationId xmlns:a16="http://schemas.microsoft.com/office/drawing/2014/main" id="{8D198CBA-3385-4D68-B126-9399E4A12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9"/>
          <a:stretch/>
        </p:blipFill>
        <p:spPr bwMode="auto">
          <a:xfrm>
            <a:off x="541822" y="3026791"/>
            <a:ext cx="2954296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3CBFA1E2-08C6-4D11-B849-3455744F8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868" y="4151217"/>
            <a:ext cx="1143000" cy="114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691B25-7AD6-45F8-BBEA-2EB249F662C6}"/>
              </a:ext>
            </a:extLst>
          </p:cNvPr>
          <p:cNvSpPr txBox="1"/>
          <p:nvPr/>
        </p:nvSpPr>
        <p:spPr>
          <a:xfrm>
            <a:off x="5668619" y="3984053"/>
            <a:ext cx="24011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 leaves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lternate leaves</a:t>
            </a:r>
            <a:br>
              <a:rPr lang="en-US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Toothed lobes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harp lobes</a:t>
            </a:r>
            <a:endParaRPr lang="en-US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Lustrous leaves</a:t>
            </a:r>
            <a:endParaRPr lang="en-US" dirty="0">
              <a:effectLst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B295B0-20BC-4F92-A175-300F248ACA51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3496118" y="4722241"/>
            <a:ext cx="514750" cy="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4FBE66-D84D-4BE3-B7E6-BF7A56178F15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5153868" y="4722717"/>
            <a:ext cx="5147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C52DA6-4ECE-48F6-B05E-AD9101FE2551}"/>
              </a:ext>
            </a:extLst>
          </p:cNvPr>
          <p:cNvSpPr txBox="1"/>
          <p:nvPr/>
        </p:nvSpPr>
        <p:spPr>
          <a:xfrm>
            <a:off x="10110646" y="4277626"/>
            <a:ext cx="18919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40% Q. rubra</a:t>
            </a:r>
            <a:endParaRPr lang="pt-BR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27% Q. ilex</a:t>
            </a:r>
            <a:endParaRPr lang="pt-BR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...</a:t>
            </a:r>
            <a:endParaRPr lang="pt-BR" dirty="0">
              <a:effectLst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F99E6C3-97EF-43DC-996F-4D510F1CA54F}"/>
              </a:ext>
            </a:extLst>
          </p:cNvPr>
          <p:cNvCxnSpPr>
            <a:cxnSpLocks/>
          </p:cNvCxnSpPr>
          <p:nvPr/>
        </p:nvCxnSpPr>
        <p:spPr>
          <a:xfrm flipV="1">
            <a:off x="7884737" y="4722241"/>
            <a:ext cx="504661" cy="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B0B8A796-2ACD-4A23-97FE-FA633305A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523" y="4150741"/>
            <a:ext cx="1143000" cy="114300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62442CE-9BFE-4B4E-8767-DBB7895355B0}"/>
              </a:ext>
            </a:extLst>
          </p:cNvPr>
          <p:cNvCxnSpPr>
            <a:cxnSpLocks/>
          </p:cNvCxnSpPr>
          <p:nvPr/>
        </p:nvCxnSpPr>
        <p:spPr>
          <a:xfrm flipV="1">
            <a:off x="9532400" y="4696408"/>
            <a:ext cx="504661" cy="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1C9901F4-DA82-4A3B-9A26-5B2E4140048E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07D260-3CC1-46CF-B31F-B9922B409051}"/>
              </a:ext>
            </a:extLst>
          </p:cNvPr>
          <p:cNvSpPr txBox="1"/>
          <p:nvPr/>
        </p:nvSpPr>
        <p:spPr>
          <a:xfrm>
            <a:off x="5176443" y="2525243"/>
            <a:ext cx="5419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 Interpretability</a:t>
            </a:r>
          </a:p>
          <a:p>
            <a:r>
              <a:rPr lang="en-US" sz="2800" b="1" dirty="0"/>
              <a:t>+ Zero-shot and few-shot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EAB2D8-2503-4021-8E79-A83D51E4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75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Morphological trait databases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B121AFCB-C377-43DF-A661-F5F4F0200A94}"/>
              </a:ext>
            </a:extLst>
          </p:cNvPr>
          <p:cNvSpPr txBox="1">
            <a:spLocks/>
          </p:cNvSpPr>
          <p:nvPr/>
        </p:nvSpPr>
        <p:spPr>
          <a:xfrm>
            <a:off x="415182" y="444296"/>
            <a:ext cx="3527593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Where to get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21E4D-BEB7-4F30-835A-FF04DF43B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762" y="2578068"/>
            <a:ext cx="6348090" cy="1590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37667E-2166-4BBF-9A13-FE68A731E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762" y="4690418"/>
            <a:ext cx="7376238" cy="1704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2C1372-8F9C-4A99-B04F-0B79B6C66765}"/>
              </a:ext>
            </a:extLst>
          </p:cNvPr>
          <p:cNvSpPr txBox="1"/>
          <p:nvPr/>
        </p:nvSpPr>
        <p:spPr>
          <a:xfrm>
            <a:off x="466530" y="2509934"/>
            <a:ext cx="33963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Existing morphological trait databases tend to be limited in scope in terms of </a:t>
            </a:r>
            <a:r>
              <a:rPr lang="en-US" sz="2800" b="1" dirty="0"/>
              <a:t>geography</a:t>
            </a:r>
            <a:r>
              <a:rPr lang="en-US" sz="2800" dirty="0"/>
              <a:t> or </a:t>
            </a:r>
            <a:r>
              <a:rPr lang="en-US" sz="2800" b="1" dirty="0"/>
              <a:t>taxonomic group</a:t>
            </a:r>
            <a:r>
              <a:rPr lang="en-US" sz="2800" dirty="0"/>
              <a:t> and are </a:t>
            </a:r>
            <a:r>
              <a:rPr lang="en-US" sz="2800" b="1" dirty="0"/>
              <a:t>rigid</a:t>
            </a:r>
            <a:r>
              <a:rPr lang="en-US" sz="2800" dirty="0"/>
              <a:t>.</a:t>
            </a:r>
            <a:endParaRPr lang="en-US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0F8C2-F2B8-4149-9551-C839757F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45767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World Wide Web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B121AFCB-C377-43DF-A661-F5F4F0200A94}"/>
              </a:ext>
            </a:extLst>
          </p:cNvPr>
          <p:cNvSpPr txBox="1">
            <a:spLocks/>
          </p:cNvSpPr>
          <p:nvPr/>
        </p:nvSpPr>
        <p:spPr>
          <a:xfrm>
            <a:off x="415182" y="444296"/>
            <a:ext cx="744931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Where to get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3EB93-BB3D-496F-9D0E-322593786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332" y="2795735"/>
            <a:ext cx="8477250" cy="34385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7021B-D7CF-43EF-B33C-CA9A07DB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55205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78FA71-3009-4015-904E-EB80A1D9E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" y="0"/>
            <a:ext cx="1218445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37CDD-18A3-4FD7-904B-A25BF373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57822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Content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5537F-4B25-4F4F-A0C4-3788EC79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</a:t>
            </a:fld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0EAD97-63A6-455F-9A9D-F4F59C61DFB4}"/>
              </a:ext>
            </a:extLst>
          </p:cNvPr>
          <p:cNvSpPr txBox="1"/>
          <p:nvPr/>
        </p:nvSpPr>
        <p:spPr>
          <a:xfrm>
            <a:off x="719958" y="2575034"/>
            <a:ext cx="107520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Why we need semantic bottlenecks in deep learning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Species ID as the ideal case study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Preliminary results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Future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629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World Wide Web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B121AFCB-C377-43DF-A661-F5F4F0200A94}"/>
              </a:ext>
            </a:extLst>
          </p:cNvPr>
          <p:cNvSpPr txBox="1">
            <a:spLocks/>
          </p:cNvSpPr>
          <p:nvPr/>
        </p:nvSpPr>
        <p:spPr>
          <a:xfrm>
            <a:off x="391266" y="444296"/>
            <a:ext cx="744931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Where to get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72F2D-14A8-400D-B22A-FF7135DD3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3019425"/>
            <a:ext cx="11106150" cy="81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EA43B-5759-49D4-BE87-F21A63386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003" y="4380722"/>
            <a:ext cx="664845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5C1F48-AAF4-4BCD-A94E-BB02EF537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" y="5593896"/>
            <a:ext cx="9096375" cy="895350"/>
          </a:xfrm>
          <a:prstGeom prst="rect">
            <a:avLst/>
          </a:prstGeom>
        </p:spPr>
      </p:pic>
      <p:sp>
        <p:nvSpPr>
          <p:cNvPr id="13" name="Google Shape;195;p30">
            <a:extLst>
              <a:ext uri="{FF2B5EF4-FFF2-40B4-BE49-F238E27FC236}">
                <a16:creationId xmlns:a16="http://schemas.microsoft.com/office/drawing/2014/main" id="{A65A528B-7BF5-4EA7-918F-7240CA7CC8F2}"/>
              </a:ext>
            </a:extLst>
          </p:cNvPr>
          <p:cNvSpPr txBox="1">
            <a:spLocks/>
          </p:cNvSpPr>
          <p:nvPr/>
        </p:nvSpPr>
        <p:spPr>
          <a:xfrm>
            <a:off x="542925" y="219092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Description paragraph from the first page in Google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307C2F-825D-493D-B847-BD7B283B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8386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DBA133-3386-461C-A205-4C1FCF10E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88" y="1936115"/>
            <a:ext cx="3620320" cy="49218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Binary Description Classifier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B865DD9-3226-1A3E-9141-9B0805595250}"/>
              </a:ext>
            </a:extLst>
          </p:cNvPr>
          <p:cNvSpPr/>
          <p:nvPr/>
        </p:nvSpPr>
        <p:spPr>
          <a:xfrm>
            <a:off x="220858" y="4979391"/>
            <a:ext cx="1043758" cy="28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F01CF0-C847-28A0-5BF3-3B5491EAD2B9}"/>
              </a:ext>
            </a:extLst>
          </p:cNvPr>
          <p:cNvSpPr/>
          <p:nvPr/>
        </p:nvSpPr>
        <p:spPr>
          <a:xfrm>
            <a:off x="156752" y="1896986"/>
            <a:ext cx="1043758" cy="28800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C0A3E6-A283-F753-CE5D-5BEB0873A9AA}"/>
              </a:ext>
            </a:extLst>
          </p:cNvPr>
          <p:cNvSpPr/>
          <p:nvPr/>
        </p:nvSpPr>
        <p:spPr>
          <a:xfrm>
            <a:off x="202163" y="3233789"/>
            <a:ext cx="1043758" cy="28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n w="57150">
                <a:solidFill>
                  <a:schemeClr val="tx1"/>
                </a:solidFill>
              </a:ln>
            </a:endParaRP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A730B0B2-DB12-F4C1-6B77-A7E7D88A815A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1245921" y="3377789"/>
            <a:ext cx="5669885" cy="1745602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7EDAD9F8-E386-A7A5-297F-944DF24FB634}"/>
              </a:ext>
            </a:extLst>
          </p:cNvPr>
          <p:cNvCxnSpPr>
            <a:cxnSpLocks/>
            <a:stCxn id="13" idx="6"/>
            <a:endCxn id="25" idx="1"/>
          </p:cNvCxnSpPr>
          <p:nvPr/>
        </p:nvCxnSpPr>
        <p:spPr>
          <a:xfrm flipV="1">
            <a:off x="1264616" y="5112996"/>
            <a:ext cx="5651190" cy="10395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5793E1-E2F5-9759-6DE4-546A73FF6392}"/>
              </a:ext>
            </a:extLst>
          </p:cNvPr>
          <p:cNvSpPr txBox="1"/>
          <p:nvPr/>
        </p:nvSpPr>
        <p:spPr>
          <a:xfrm>
            <a:off x="6915806" y="4789830"/>
            <a:ext cx="4828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Used as Negative labels: The text does NOT contain description information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CA07473F-2212-C940-9664-BFFBCF51CB32}"/>
              </a:ext>
            </a:extLst>
          </p:cNvPr>
          <p:cNvCxnSpPr>
            <a:cxnSpLocks/>
            <a:stCxn id="14" idx="6"/>
            <a:endCxn id="29" idx="1"/>
          </p:cNvCxnSpPr>
          <p:nvPr/>
        </p:nvCxnSpPr>
        <p:spPr>
          <a:xfrm>
            <a:off x="1200510" y="2040986"/>
            <a:ext cx="5489593" cy="798282"/>
          </a:xfrm>
          <a:prstGeom prst="curvedConnector3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83961A7-FF9B-4916-B632-03B1693E0E12}"/>
              </a:ext>
            </a:extLst>
          </p:cNvPr>
          <p:cNvSpPr txBox="1"/>
          <p:nvPr/>
        </p:nvSpPr>
        <p:spPr>
          <a:xfrm>
            <a:off x="6690103" y="2516102"/>
            <a:ext cx="462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Used as Positive label: The text DOES contain description information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49FE2BC-C436-44B4-9938-33669FE79A6F}"/>
              </a:ext>
            </a:extLst>
          </p:cNvPr>
          <p:cNvSpPr txBox="1">
            <a:spLocks/>
          </p:cNvSpPr>
          <p:nvPr/>
        </p:nvSpPr>
        <p:spPr>
          <a:xfrm>
            <a:off x="391266" y="444296"/>
            <a:ext cx="744931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Where to get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44FB54-D2A9-4FF5-B70E-49576267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354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5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World Wide Web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B121AFCB-C377-43DF-A661-F5F4F0200A94}"/>
              </a:ext>
            </a:extLst>
          </p:cNvPr>
          <p:cNvSpPr txBox="1">
            <a:spLocks/>
          </p:cNvSpPr>
          <p:nvPr/>
        </p:nvSpPr>
        <p:spPr>
          <a:xfrm>
            <a:off x="391266" y="444296"/>
            <a:ext cx="744931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Where to get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4ED24-9E5B-48E1-AF43-23BE7E248F9D}"/>
              </a:ext>
            </a:extLst>
          </p:cNvPr>
          <p:cNvSpPr txBox="1"/>
          <p:nvPr/>
        </p:nvSpPr>
        <p:spPr>
          <a:xfrm>
            <a:off x="925496" y="2077038"/>
            <a:ext cx="10431352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Trained on 3 structured data sources: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US" sz="2800" u="sng" dirty="0">
                <a:solidFill>
                  <a:schemeClr val="hlink"/>
                </a:solidFill>
                <a:hlinkClick r:id="rId3"/>
              </a:rPr>
              <a:t>Wikipedia </a:t>
            </a:r>
            <a:r>
              <a:rPr lang="en-US" sz="2800" dirty="0"/>
              <a:t>(pages about plants, birds and mammals, enriched with non-organism pages)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2800" u="sng" dirty="0">
                <a:solidFill>
                  <a:schemeClr val="hlink"/>
                </a:solidFill>
                <a:hlinkClick r:id="rId4"/>
              </a:rPr>
              <a:t>Birds of the World</a:t>
            </a:r>
            <a:r>
              <a:rPr lang="en-US" sz="2800" dirty="0"/>
              <a:t> (pages about birds)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2800" u="sng" dirty="0">
                <a:solidFill>
                  <a:schemeClr val="hlink"/>
                </a:solidFill>
                <a:hlinkClick r:id="rId5"/>
              </a:rPr>
              <a:t>Plants of the World Online</a:t>
            </a:r>
            <a:r>
              <a:rPr lang="en-US" sz="2800" dirty="0"/>
              <a:t> (pages about plants)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/>
              <a:t>Tested on 2 completely left out data sources: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US" sz="2800" u="sng" dirty="0" err="1">
                <a:solidFill>
                  <a:schemeClr val="hlink"/>
                </a:solidFill>
                <a:hlinkClick r:id="rId6"/>
              </a:rPr>
              <a:t>Llifle</a:t>
            </a:r>
            <a:r>
              <a:rPr lang="en-US" sz="2800" dirty="0"/>
              <a:t> (pages about plants)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2800" u="sng" dirty="0" err="1">
                <a:solidFill>
                  <a:schemeClr val="hlink"/>
                </a:solidFill>
                <a:hlinkClick r:id="rId7"/>
              </a:rPr>
              <a:t>AgroForestry</a:t>
            </a:r>
            <a:r>
              <a:rPr lang="en-US" sz="2800" dirty="0"/>
              <a:t> (pages about plants)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9FBEB8-FE64-46A8-AE96-D9B1123E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5592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World Wide Web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B121AFCB-C377-43DF-A661-F5F4F0200A94}"/>
              </a:ext>
            </a:extLst>
          </p:cNvPr>
          <p:cNvSpPr txBox="1">
            <a:spLocks/>
          </p:cNvSpPr>
          <p:nvPr/>
        </p:nvSpPr>
        <p:spPr>
          <a:xfrm>
            <a:off x="391266" y="444296"/>
            <a:ext cx="744931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Where to get data</a:t>
            </a:r>
          </a:p>
        </p:txBody>
      </p:sp>
      <p:sp>
        <p:nvSpPr>
          <p:cNvPr id="7" name="Google Shape;216;p33">
            <a:extLst>
              <a:ext uri="{FF2B5EF4-FFF2-40B4-BE49-F238E27FC236}">
                <a16:creationId xmlns:a16="http://schemas.microsoft.com/office/drawing/2014/main" id="{52D2A591-A542-41F1-9BDB-561E04D97DD2}"/>
              </a:ext>
            </a:extLst>
          </p:cNvPr>
          <p:cNvSpPr txBox="1">
            <a:spLocks/>
          </p:cNvSpPr>
          <p:nvPr/>
        </p:nvSpPr>
        <p:spPr>
          <a:xfrm>
            <a:off x="1430287" y="2626168"/>
            <a:ext cx="9418226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 50,000 species and pages used for training: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10,000 pages from Birds of the World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35,000 pages from Plants of the Worlds Online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5,000 species from Wikipedia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Trained on a total of more than 2,25 million samples: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About 1,7 millions that corresponds to non-description text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About 550,000 samples correspond to descriptive text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12133-2C1C-4B3D-9F54-4DDAFEE5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27862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73CD2-2B49-E942-FBEB-2EC3CB79C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Model Performance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5553856-140F-78C1-46DF-02F0ED1D0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111" y="2438263"/>
            <a:ext cx="4254500" cy="403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FB271-9167-F6B0-791D-51EBF9D9A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389" y="2438263"/>
            <a:ext cx="4254500" cy="403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BA212C-8699-6249-AD6D-27A9BA8CD2E1}"/>
              </a:ext>
            </a:extLst>
          </p:cNvPr>
          <p:cNvSpPr txBox="1"/>
          <p:nvPr/>
        </p:nvSpPr>
        <p:spPr>
          <a:xfrm rot="2721734">
            <a:off x="2230421" y="4134397"/>
            <a:ext cx="301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600" dirty="0">
                <a:solidFill>
                  <a:schemeClr val="bg1">
                    <a:lumMod val="85000"/>
                  </a:schemeClr>
                </a:solidFill>
              </a:rPr>
              <a:t>Test Datset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5401B-AC61-A421-12B2-7B246FE34CE5}"/>
              </a:ext>
            </a:extLst>
          </p:cNvPr>
          <p:cNvSpPr txBox="1"/>
          <p:nvPr/>
        </p:nvSpPr>
        <p:spPr>
          <a:xfrm rot="2706103">
            <a:off x="7516520" y="4102471"/>
            <a:ext cx="35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600" dirty="0">
                <a:solidFill>
                  <a:schemeClr val="bg1">
                    <a:lumMod val="85000"/>
                  </a:schemeClr>
                </a:solidFill>
              </a:rPr>
              <a:t>Held-out Datasets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99BD2-6C61-4404-8FC9-91293868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5457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093B-A4A6-C4B6-CD78-0963F2D4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F8D37F-EF9D-8B6B-960F-D9C67322F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2B65F9-0C0C-EF05-4E93-C6F055D9C1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1"/>
          <a:stretch/>
        </p:blipFill>
        <p:spPr>
          <a:xfrm>
            <a:off x="0" y="160637"/>
            <a:ext cx="12192000" cy="65261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982CA-A376-422E-A9BC-A58B857F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97783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093B-A4A6-C4B6-CD78-0963F2D4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F8D37F-EF9D-8B6B-960F-D9C67322F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5B989-3531-9953-1EBF-729C699A4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252"/>
            <a:ext cx="12192000" cy="65649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D28462-501F-4D9A-88AE-F2F07FE8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6235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Workflow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8276A05-7EEC-D463-1E70-F24A48F4B20F}"/>
              </a:ext>
            </a:extLst>
          </p:cNvPr>
          <p:cNvSpPr/>
          <p:nvPr/>
        </p:nvSpPr>
        <p:spPr>
          <a:xfrm>
            <a:off x="642551" y="2248930"/>
            <a:ext cx="6425514" cy="3896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Content Placeholder 7" descr="A picture containing text, electronics, remote control&#10;&#10;Description automatically generated">
            <a:extLst>
              <a:ext uri="{FF2B5EF4-FFF2-40B4-BE49-F238E27FC236}">
                <a16:creationId xmlns:a16="http://schemas.microsoft.com/office/drawing/2014/main" id="{E9C09037-2FD0-A977-3B1A-D7185EC95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59074" y="2053820"/>
            <a:ext cx="6873852" cy="4351338"/>
          </a:xfr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0C8C40C-367B-4AEA-B6AF-EA8A8BC81A91}"/>
              </a:ext>
            </a:extLst>
          </p:cNvPr>
          <p:cNvSpPr/>
          <p:nvPr/>
        </p:nvSpPr>
        <p:spPr>
          <a:xfrm>
            <a:off x="2166151" y="2006353"/>
            <a:ext cx="7785717" cy="4758431"/>
          </a:xfrm>
          <a:custGeom>
            <a:avLst/>
            <a:gdLst>
              <a:gd name="connsiteX0" fmla="*/ 470517 w 7785717"/>
              <a:gd name="connsiteY0" fmla="*/ 1384917 h 4758431"/>
              <a:gd name="connsiteX1" fmla="*/ 470517 w 7785717"/>
              <a:gd name="connsiteY1" fmla="*/ 1384917 h 4758431"/>
              <a:gd name="connsiteX2" fmla="*/ 2130641 w 7785717"/>
              <a:gd name="connsiteY2" fmla="*/ 1367162 h 4758431"/>
              <a:gd name="connsiteX3" fmla="*/ 5406501 w 7785717"/>
              <a:gd name="connsiteY3" fmla="*/ 1349406 h 4758431"/>
              <a:gd name="connsiteX4" fmla="*/ 6223247 w 7785717"/>
              <a:gd name="connsiteY4" fmla="*/ 1198486 h 4758431"/>
              <a:gd name="connsiteX5" fmla="*/ 6214369 w 7785717"/>
              <a:gd name="connsiteY5" fmla="*/ 26633 h 4758431"/>
              <a:gd name="connsiteX6" fmla="*/ 7785717 w 7785717"/>
              <a:gd name="connsiteY6" fmla="*/ 0 h 4758431"/>
              <a:gd name="connsiteX7" fmla="*/ 7572653 w 7785717"/>
              <a:gd name="connsiteY7" fmla="*/ 4758431 h 4758431"/>
              <a:gd name="connsiteX8" fmla="*/ 133166 w 7785717"/>
              <a:gd name="connsiteY8" fmla="*/ 4740676 h 4758431"/>
              <a:gd name="connsiteX9" fmla="*/ 0 w 7785717"/>
              <a:gd name="connsiteY9" fmla="*/ 1802167 h 4758431"/>
              <a:gd name="connsiteX10" fmla="*/ 470517 w 7785717"/>
              <a:gd name="connsiteY10" fmla="*/ 1384917 h 475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5717" h="4758431">
                <a:moveTo>
                  <a:pt x="470517" y="1384917"/>
                </a:moveTo>
                <a:lnTo>
                  <a:pt x="470517" y="1384917"/>
                </a:lnTo>
                <a:lnTo>
                  <a:pt x="2130641" y="1367162"/>
                </a:lnTo>
                <a:lnTo>
                  <a:pt x="5406501" y="1349406"/>
                </a:lnTo>
                <a:lnTo>
                  <a:pt x="6223247" y="1198486"/>
                </a:lnTo>
                <a:cubicBezTo>
                  <a:pt x="6220288" y="807868"/>
                  <a:pt x="6217328" y="417251"/>
                  <a:pt x="6214369" y="26633"/>
                </a:cubicBezTo>
                <a:lnTo>
                  <a:pt x="7785717" y="0"/>
                </a:lnTo>
                <a:lnTo>
                  <a:pt x="7572653" y="4758431"/>
                </a:lnTo>
                <a:lnTo>
                  <a:pt x="133166" y="4740676"/>
                </a:lnTo>
                <a:lnTo>
                  <a:pt x="0" y="1802167"/>
                </a:lnTo>
                <a:lnTo>
                  <a:pt x="470517" y="13849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3C7FE-3999-48D9-9666-5234052D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8956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Workflow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8276A05-7EEC-D463-1E70-F24A48F4B20F}"/>
              </a:ext>
            </a:extLst>
          </p:cNvPr>
          <p:cNvSpPr/>
          <p:nvPr/>
        </p:nvSpPr>
        <p:spPr>
          <a:xfrm>
            <a:off x="642551" y="2248930"/>
            <a:ext cx="6425514" cy="3896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Content Placeholder 7" descr="A picture containing text, electronics, remote control&#10;&#10;Description automatically generated">
            <a:extLst>
              <a:ext uri="{FF2B5EF4-FFF2-40B4-BE49-F238E27FC236}">
                <a16:creationId xmlns:a16="http://schemas.microsoft.com/office/drawing/2014/main" id="{E9C09037-2FD0-A977-3B1A-D7185EC95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59074" y="2053820"/>
            <a:ext cx="6873852" cy="4351338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BE7AB76-89B4-4462-8ED8-03B01BDF7924}"/>
              </a:ext>
            </a:extLst>
          </p:cNvPr>
          <p:cNvSpPr/>
          <p:nvPr/>
        </p:nvSpPr>
        <p:spPr>
          <a:xfrm>
            <a:off x="4962617" y="3701988"/>
            <a:ext cx="5273336" cy="3027286"/>
          </a:xfrm>
          <a:custGeom>
            <a:avLst/>
            <a:gdLst>
              <a:gd name="connsiteX0" fmla="*/ 26633 w 5273336"/>
              <a:gd name="connsiteY0" fmla="*/ 2840855 h 3027286"/>
              <a:gd name="connsiteX1" fmla="*/ 0 w 5273336"/>
              <a:gd name="connsiteY1" fmla="*/ 1402672 h 3027286"/>
              <a:gd name="connsiteX2" fmla="*/ 452762 w 5273336"/>
              <a:gd name="connsiteY2" fmla="*/ 772358 h 3027286"/>
              <a:gd name="connsiteX3" fmla="*/ 3630967 w 5273336"/>
              <a:gd name="connsiteY3" fmla="*/ 0 h 3027286"/>
              <a:gd name="connsiteX4" fmla="*/ 5273336 w 5273336"/>
              <a:gd name="connsiteY4" fmla="*/ 807868 h 3027286"/>
              <a:gd name="connsiteX5" fmla="*/ 4385569 w 5273336"/>
              <a:gd name="connsiteY5" fmla="*/ 2814222 h 3027286"/>
              <a:gd name="connsiteX6" fmla="*/ 1970843 w 5273336"/>
              <a:gd name="connsiteY6" fmla="*/ 3027286 h 3027286"/>
              <a:gd name="connsiteX7" fmla="*/ 26633 w 5273336"/>
              <a:gd name="connsiteY7" fmla="*/ 2840855 h 302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73336" h="3027286">
                <a:moveTo>
                  <a:pt x="26633" y="2840855"/>
                </a:moveTo>
                <a:lnTo>
                  <a:pt x="0" y="1402672"/>
                </a:lnTo>
                <a:lnTo>
                  <a:pt x="452762" y="772358"/>
                </a:lnTo>
                <a:lnTo>
                  <a:pt x="3630967" y="0"/>
                </a:lnTo>
                <a:lnTo>
                  <a:pt x="5273336" y="807868"/>
                </a:lnTo>
                <a:lnTo>
                  <a:pt x="4385569" y="2814222"/>
                </a:lnTo>
                <a:lnTo>
                  <a:pt x="1970843" y="3027286"/>
                </a:lnTo>
                <a:lnTo>
                  <a:pt x="26633" y="2840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53D79-912B-46DE-A2F1-09D451B9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6303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Part-of-Speech Tagging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E58F03-4670-40B2-B641-6F5D2D02131F}"/>
              </a:ext>
            </a:extLst>
          </p:cNvPr>
          <p:cNvSpPr txBox="1"/>
          <p:nvPr/>
        </p:nvSpPr>
        <p:spPr>
          <a:xfrm>
            <a:off x="402086" y="1984563"/>
            <a:ext cx="5349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b="1" dirty="0"/>
              <a:t>“T</a:t>
            </a:r>
            <a:r>
              <a:rPr lang="en-GB" sz="2400" b="1" dirty="0"/>
              <a:t>h</a:t>
            </a:r>
            <a:r>
              <a:rPr lang="en-NL" sz="2400" b="1" dirty="0"/>
              <a:t>e </a:t>
            </a:r>
            <a:r>
              <a:rPr lang="en-GB" sz="2400" b="1" dirty="0"/>
              <a:t>Red oak has a straight trunk</a:t>
            </a:r>
            <a:r>
              <a:rPr lang="en-NL" sz="2400" b="1" dirty="0"/>
              <a:t>.”</a:t>
            </a:r>
          </a:p>
          <a:p>
            <a:endParaRPr lang="en-NL" sz="2400" b="1" dirty="0"/>
          </a:p>
          <a:p>
            <a:r>
              <a:rPr lang="en-NL" sz="2400" b="1" dirty="0"/>
              <a:t>“</a:t>
            </a:r>
            <a:r>
              <a:rPr lang="en-GB" sz="2400" b="1" dirty="0"/>
              <a:t>The trunk is covered by striped bark</a:t>
            </a:r>
            <a:r>
              <a:rPr lang="en-NL" sz="2400" b="1" dirty="0"/>
              <a:t>.”</a:t>
            </a:r>
          </a:p>
          <a:p>
            <a:endParaRPr lang="en-NL" b="1" dirty="0"/>
          </a:p>
        </p:txBody>
      </p:sp>
      <p:cxnSp>
        <p:nvCxnSpPr>
          <p:cNvPr id="14" name="Curved Connector 6">
            <a:extLst>
              <a:ext uri="{FF2B5EF4-FFF2-40B4-BE49-F238E27FC236}">
                <a16:creationId xmlns:a16="http://schemas.microsoft.com/office/drawing/2014/main" id="{EB57A27E-9ADF-41B6-9D3D-9798113375A1}"/>
              </a:ext>
            </a:extLst>
          </p:cNvPr>
          <p:cNvCxnSpPr>
            <a:cxnSpLocks/>
            <a:endCxn id="45" idx="2"/>
          </p:cNvCxnSpPr>
          <p:nvPr/>
        </p:nvCxnSpPr>
        <p:spPr>
          <a:xfrm rot="16200000" flipH="1">
            <a:off x="968101" y="3346568"/>
            <a:ext cx="1450784" cy="1283922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</a:rPr>
              <a:t>Workflow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3408A-4613-4904-B49A-55EB70CF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29</a:t>
            </a:fld>
            <a:endParaRPr lang="en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F507D4-B2B5-491D-9062-F9DEB20A0638}"/>
              </a:ext>
            </a:extLst>
          </p:cNvPr>
          <p:cNvSpPr/>
          <p:nvPr/>
        </p:nvSpPr>
        <p:spPr>
          <a:xfrm>
            <a:off x="4379976" y="4223928"/>
            <a:ext cx="1032295" cy="9635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ACCFEA-05CA-463F-B272-4B6D21DB9E3D}"/>
              </a:ext>
            </a:extLst>
          </p:cNvPr>
          <p:cNvSpPr/>
          <p:nvPr/>
        </p:nvSpPr>
        <p:spPr>
          <a:xfrm>
            <a:off x="6936365" y="3651546"/>
            <a:ext cx="801623" cy="75825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76EFA8-4A43-48CD-8AEE-7859EE66A84F}"/>
              </a:ext>
            </a:extLst>
          </p:cNvPr>
          <p:cNvSpPr/>
          <p:nvPr/>
        </p:nvSpPr>
        <p:spPr>
          <a:xfrm>
            <a:off x="6936365" y="4820601"/>
            <a:ext cx="801623" cy="75825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6D5BE7-1898-4174-B31A-276A2DE69E6C}"/>
              </a:ext>
            </a:extLst>
          </p:cNvPr>
          <p:cNvSpPr/>
          <p:nvPr/>
        </p:nvSpPr>
        <p:spPr>
          <a:xfrm>
            <a:off x="9261694" y="4967007"/>
            <a:ext cx="452578" cy="4654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926FBFB-0A06-4EC9-9E88-E411A03FB2FC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 flipV="1">
            <a:off x="5412271" y="4030675"/>
            <a:ext cx="1524094" cy="6750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889BE3F-79A5-4D05-BA91-159EFD1A8F87}"/>
              </a:ext>
            </a:extLst>
          </p:cNvPr>
          <p:cNvCxnSpPr>
            <a:cxnSpLocks/>
            <a:stCxn id="26" idx="6"/>
            <a:endCxn id="28" idx="2"/>
          </p:cNvCxnSpPr>
          <p:nvPr/>
        </p:nvCxnSpPr>
        <p:spPr>
          <a:xfrm>
            <a:off x="5412271" y="4705710"/>
            <a:ext cx="1524094" cy="494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CD34DF8-2374-49A7-8E7E-F167B43CCF95}"/>
              </a:ext>
            </a:extLst>
          </p:cNvPr>
          <p:cNvCxnSpPr>
            <a:cxnSpLocks/>
            <a:stCxn id="45" idx="6"/>
            <a:endCxn id="26" idx="2"/>
          </p:cNvCxnSpPr>
          <p:nvPr/>
        </p:nvCxnSpPr>
        <p:spPr>
          <a:xfrm flipV="1">
            <a:off x="3525157" y="4705710"/>
            <a:ext cx="854819" cy="82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21C1B2-E721-411B-A733-F3D7AA4EE964}"/>
              </a:ext>
            </a:extLst>
          </p:cNvPr>
          <p:cNvCxnSpPr>
            <a:cxnSpLocks/>
            <a:stCxn id="28" idx="6"/>
            <a:endCxn id="30" idx="2"/>
          </p:cNvCxnSpPr>
          <p:nvPr/>
        </p:nvCxnSpPr>
        <p:spPr>
          <a:xfrm>
            <a:off x="7737988" y="5199730"/>
            <a:ext cx="152370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95C8A257-AC13-4937-830A-3E2F69035AB6}"/>
              </a:ext>
            </a:extLst>
          </p:cNvPr>
          <p:cNvSpPr/>
          <p:nvPr/>
        </p:nvSpPr>
        <p:spPr>
          <a:xfrm>
            <a:off x="2335454" y="4140588"/>
            <a:ext cx="1189703" cy="11466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937A6A-8D25-4DC6-BB73-05592154243F}"/>
              </a:ext>
            </a:extLst>
          </p:cNvPr>
          <p:cNvSpPr txBox="1"/>
          <p:nvPr/>
        </p:nvSpPr>
        <p:spPr>
          <a:xfrm>
            <a:off x="2454228" y="5305384"/>
            <a:ext cx="93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oak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8D4C9A-C01E-4A36-A4D2-23404C31EF54}"/>
              </a:ext>
            </a:extLst>
          </p:cNvPr>
          <p:cNvSpPr txBox="1"/>
          <p:nvPr/>
        </p:nvSpPr>
        <p:spPr>
          <a:xfrm>
            <a:off x="4520181" y="5264516"/>
            <a:ext cx="71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Trunk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61637D-FEE8-4332-9A08-203D3B863545}"/>
              </a:ext>
            </a:extLst>
          </p:cNvPr>
          <p:cNvSpPr txBox="1"/>
          <p:nvPr/>
        </p:nvSpPr>
        <p:spPr>
          <a:xfrm>
            <a:off x="6935977" y="4336378"/>
            <a:ext cx="91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Straight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9B9E1B-17E7-4991-BDBF-4F34F133B603}"/>
              </a:ext>
            </a:extLst>
          </p:cNvPr>
          <p:cNvSpPr txBox="1"/>
          <p:nvPr/>
        </p:nvSpPr>
        <p:spPr>
          <a:xfrm>
            <a:off x="7034849" y="5588656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874D42-6224-402C-A0D4-FC6286B5939C}"/>
              </a:ext>
            </a:extLst>
          </p:cNvPr>
          <p:cNvSpPr txBox="1"/>
          <p:nvPr/>
        </p:nvSpPr>
        <p:spPr>
          <a:xfrm>
            <a:off x="9104674" y="544918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Striped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9CC6FC-5D9C-402B-8559-E62F2B51DC82}"/>
              </a:ext>
            </a:extLst>
          </p:cNvPr>
          <p:cNvSpPr txBox="1"/>
          <p:nvPr/>
        </p:nvSpPr>
        <p:spPr>
          <a:xfrm>
            <a:off x="3736913" y="4402150"/>
            <a:ext cx="7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0A5511-EE3F-41D2-B01B-27B4A880D3A2}"/>
              </a:ext>
            </a:extLst>
          </p:cNvPr>
          <p:cNvSpPr txBox="1"/>
          <p:nvPr/>
        </p:nvSpPr>
        <p:spPr>
          <a:xfrm>
            <a:off x="5780331" y="4032818"/>
            <a:ext cx="7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080D7C-DE80-43D5-9BF7-E3D35F30691B}"/>
              </a:ext>
            </a:extLst>
          </p:cNvPr>
          <p:cNvSpPr txBox="1"/>
          <p:nvPr/>
        </p:nvSpPr>
        <p:spPr>
          <a:xfrm>
            <a:off x="5831910" y="4967007"/>
            <a:ext cx="7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26C338-AF7D-4C7E-AF30-92E709424A3F}"/>
              </a:ext>
            </a:extLst>
          </p:cNvPr>
          <p:cNvSpPr txBox="1"/>
          <p:nvPr/>
        </p:nvSpPr>
        <p:spPr>
          <a:xfrm>
            <a:off x="8341857" y="4813669"/>
            <a:ext cx="7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248045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2DFDEF0F-CAA4-4493-9370-3603BBB3D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320" y="4124583"/>
            <a:ext cx="1143000" cy="1143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800" dirty="0">
                <a:solidFill>
                  <a:schemeClr val="bg1"/>
                </a:solidFill>
              </a:rPr>
              <a:t>c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lassical CNN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8" name="Picture 64">
            <a:extLst>
              <a:ext uri="{FF2B5EF4-FFF2-40B4-BE49-F238E27FC236}">
                <a16:creationId xmlns:a16="http://schemas.microsoft.com/office/drawing/2014/main" id="{FBED2211-4E29-4D24-B5F0-6922BA3B8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9"/>
          <a:stretch/>
        </p:blipFill>
        <p:spPr bwMode="auto">
          <a:xfrm>
            <a:off x="541822" y="3026791"/>
            <a:ext cx="2954296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FD448EF-B8BF-4434-B5E5-0D5D82BC87B6}"/>
              </a:ext>
            </a:extLst>
          </p:cNvPr>
          <p:cNvCxnSpPr>
            <a:stCxn id="1088" idx="3"/>
            <a:endCxn id="69" idx="1"/>
          </p:cNvCxnSpPr>
          <p:nvPr/>
        </p:nvCxnSpPr>
        <p:spPr>
          <a:xfrm flipV="1">
            <a:off x="3496118" y="4696083"/>
            <a:ext cx="2259202" cy="261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858EE14-60CA-4488-B1E1-02511D04F12E}"/>
              </a:ext>
            </a:extLst>
          </p:cNvPr>
          <p:cNvSpPr txBox="1"/>
          <p:nvPr/>
        </p:nvSpPr>
        <p:spPr>
          <a:xfrm>
            <a:off x="9009812" y="4260576"/>
            <a:ext cx="2860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40% Quercus rubra</a:t>
            </a:r>
            <a:endParaRPr lang="pt-BR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27% Quercus ilex</a:t>
            </a:r>
            <a:endParaRPr lang="pt-BR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...</a:t>
            </a:r>
            <a:endParaRPr lang="pt-BR" dirty="0">
              <a:effectLst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C1795D0-604F-422F-83B2-A53B146EF105}"/>
              </a:ext>
            </a:extLst>
          </p:cNvPr>
          <p:cNvCxnSpPr>
            <a:cxnSpLocks/>
            <a:stCxn id="69" idx="3"/>
            <a:endCxn id="74" idx="1"/>
          </p:cNvCxnSpPr>
          <p:nvPr/>
        </p:nvCxnSpPr>
        <p:spPr>
          <a:xfrm>
            <a:off x="6898320" y="4696083"/>
            <a:ext cx="2111492" cy="261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5537F-4B25-4F4F-A0C4-3788EC79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09066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Part-of-Speech Tagging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E58F03-4670-40B2-B641-6F5D2D02131F}"/>
              </a:ext>
            </a:extLst>
          </p:cNvPr>
          <p:cNvSpPr txBox="1"/>
          <p:nvPr/>
        </p:nvSpPr>
        <p:spPr>
          <a:xfrm>
            <a:off x="3604861" y="4766056"/>
            <a:ext cx="74902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b="1" dirty="0"/>
              <a:t>“</a:t>
            </a:r>
            <a:r>
              <a:rPr lang="en-GB" sz="2400" b="1" dirty="0"/>
              <a:t>Red oak has trunk</a:t>
            </a:r>
            <a:r>
              <a:rPr lang="en-NL" sz="2400" b="1" dirty="0"/>
              <a:t>.</a:t>
            </a:r>
            <a:r>
              <a:rPr lang="en-GB" sz="2400" b="1" dirty="0"/>
              <a:t> Trunk is straight</a:t>
            </a:r>
            <a:r>
              <a:rPr lang="en-NL" sz="2400" b="1" dirty="0"/>
              <a:t>”</a:t>
            </a:r>
          </a:p>
          <a:p>
            <a:endParaRPr lang="en-NL" sz="2400" b="1" dirty="0"/>
          </a:p>
          <a:p>
            <a:r>
              <a:rPr lang="en-NL" sz="2400" b="1" dirty="0"/>
              <a:t>“</a:t>
            </a:r>
            <a:r>
              <a:rPr lang="en-GB" sz="2400" b="1" dirty="0"/>
              <a:t>Red oak has trunk</a:t>
            </a:r>
            <a:r>
              <a:rPr lang="en-NL" sz="2400" b="1" dirty="0"/>
              <a:t>.</a:t>
            </a:r>
            <a:r>
              <a:rPr lang="en-GB" sz="2400" b="1" dirty="0"/>
              <a:t> Trunk has bark. Bark is striped.</a:t>
            </a:r>
            <a:r>
              <a:rPr lang="en-NL" sz="2400" b="1" dirty="0"/>
              <a:t>”</a:t>
            </a:r>
          </a:p>
          <a:p>
            <a:endParaRPr lang="en-NL" b="1" dirty="0"/>
          </a:p>
        </p:txBody>
      </p:sp>
      <p:cxnSp>
        <p:nvCxnSpPr>
          <p:cNvPr id="14" name="Curved Connector 6">
            <a:extLst>
              <a:ext uri="{FF2B5EF4-FFF2-40B4-BE49-F238E27FC236}">
                <a16:creationId xmlns:a16="http://schemas.microsoft.com/office/drawing/2014/main" id="{EB57A27E-9ADF-41B6-9D3D-9798113375A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81313" y="3929560"/>
            <a:ext cx="1450784" cy="1283922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</a:rPr>
              <a:t>Workflow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3408A-4613-4904-B49A-55EB70CF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30</a:t>
            </a:fld>
            <a:endParaRPr lang="en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F507D4-B2B5-491D-9062-F9DEB20A0638}"/>
              </a:ext>
            </a:extLst>
          </p:cNvPr>
          <p:cNvSpPr/>
          <p:nvPr/>
        </p:nvSpPr>
        <p:spPr>
          <a:xfrm>
            <a:off x="3006705" y="2824850"/>
            <a:ext cx="1032295" cy="9635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ACCFEA-05CA-463F-B272-4B6D21DB9E3D}"/>
              </a:ext>
            </a:extLst>
          </p:cNvPr>
          <p:cNvSpPr/>
          <p:nvPr/>
        </p:nvSpPr>
        <p:spPr>
          <a:xfrm>
            <a:off x="5563094" y="2252468"/>
            <a:ext cx="801623" cy="75825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76EFA8-4A43-48CD-8AEE-7859EE66A84F}"/>
              </a:ext>
            </a:extLst>
          </p:cNvPr>
          <p:cNvSpPr/>
          <p:nvPr/>
        </p:nvSpPr>
        <p:spPr>
          <a:xfrm>
            <a:off x="5563094" y="3421523"/>
            <a:ext cx="801623" cy="75825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6D5BE7-1898-4174-B31A-276A2DE69E6C}"/>
              </a:ext>
            </a:extLst>
          </p:cNvPr>
          <p:cNvSpPr/>
          <p:nvPr/>
        </p:nvSpPr>
        <p:spPr>
          <a:xfrm>
            <a:off x="7888423" y="3567929"/>
            <a:ext cx="452578" cy="4654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926FBFB-0A06-4EC9-9E88-E411A03FB2FC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 flipV="1">
            <a:off x="4039000" y="2631597"/>
            <a:ext cx="1524094" cy="6750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889BE3F-79A5-4D05-BA91-159EFD1A8F87}"/>
              </a:ext>
            </a:extLst>
          </p:cNvPr>
          <p:cNvCxnSpPr>
            <a:cxnSpLocks/>
            <a:stCxn id="26" idx="6"/>
            <a:endCxn id="28" idx="2"/>
          </p:cNvCxnSpPr>
          <p:nvPr/>
        </p:nvCxnSpPr>
        <p:spPr>
          <a:xfrm>
            <a:off x="4039000" y="3306632"/>
            <a:ext cx="1524094" cy="494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CD34DF8-2374-49A7-8E7E-F167B43CCF95}"/>
              </a:ext>
            </a:extLst>
          </p:cNvPr>
          <p:cNvCxnSpPr>
            <a:cxnSpLocks/>
            <a:stCxn id="45" idx="6"/>
            <a:endCxn id="26" idx="2"/>
          </p:cNvCxnSpPr>
          <p:nvPr/>
        </p:nvCxnSpPr>
        <p:spPr>
          <a:xfrm flipV="1">
            <a:off x="2151886" y="3306632"/>
            <a:ext cx="854819" cy="82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21C1B2-E721-411B-A733-F3D7AA4EE964}"/>
              </a:ext>
            </a:extLst>
          </p:cNvPr>
          <p:cNvCxnSpPr>
            <a:cxnSpLocks/>
            <a:stCxn id="28" idx="6"/>
            <a:endCxn id="30" idx="2"/>
          </p:cNvCxnSpPr>
          <p:nvPr/>
        </p:nvCxnSpPr>
        <p:spPr>
          <a:xfrm>
            <a:off x="6364717" y="3800652"/>
            <a:ext cx="152370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95C8A257-AC13-4937-830A-3E2F69035AB6}"/>
              </a:ext>
            </a:extLst>
          </p:cNvPr>
          <p:cNvSpPr/>
          <p:nvPr/>
        </p:nvSpPr>
        <p:spPr>
          <a:xfrm>
            <a:off x="962183" y="2741510"/>
            <a:ext cx="1189703" cy="11466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937A6A-8D25-4DC6-BB73-05592154243F}"/>
              </a:ext>
            </a:extLst>
          </p:cNvPr>
          <p:cNvSpPr txBox="1"/>
          <p:nvPr/>
        </p:nvSpPr>
        <p:spPr>
          <a:xfrm>
            <a:off x="1080957" y="3906306"/>
            <a:ext cx="93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oak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8D4C9A-C01E-4A36-A4D2-23404C31EF54}"/>
              </a:ext>
            </a:extLst>
          </p:cNvPr>
          <p:cNvSpPr txBox="1"/>
          <p:nvPr/>
        </p:nvSpPr>
        <p:spPr>
          <a:xfrm>
            <a:off x="3146910" y="3865438"/>
            <a:ext cx="71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Trunk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61637D-FEE8-4332-9A08-203D3B863545}"/>
              </a:ext>
            </a:extLst>
          </p:cNvPr>
          <p:cNvSpPr txBox="1"/>
          <p:nvPr/>
        </p:nvSpPr>
        <p:spPr>
          <a:xfrm>
            <a:off x="5562706" y="2937300"/>
            <a:ext cx="91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Straight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9B9E1B-17E7-4991-BDBF-4F34F133B603}"/>
              </a:ext>
            </a:extLst>
          </p:cNvPr>
          <p:cNvSpPr txBox="1"/>
          <p:nvPr/>
        </p:nvSpPr>
        <p:spPr>
          <a:xfrm>
            <a:off x="5661578" y="418957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874D42-6224-402C-A0D4-FC6286B5939C}"/>
              </a:ext>
            </a:extLst>
          </p:cNvPr>
          <p:cNvSpPr txBox="1"/>
          <p:nvPr/>
        </p:nvSpPr>
        <p:spPr>
          <a:xfrm>
            <a:off x="7731403" y="405010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Striped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9CC6FC-5D9C-402B-8559-E62F2B51DC82}"/>
              </a:ext>
            </a:extLst>
          </p:cNvPr>
          <p:cNvSpPr txBox="1"/>
          <p:nvPr/>
        </p:nvSpPr>
        <p:spPr>
          <a:xfrm>
            <a:off x="2363642" y="3003072"/>
            <a:ext cx="7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0A5511-EE3F-41D2-B01B-27B4A880D3A2}"/>
              </a:ext>
            </a:extLst>
          </p:cNvPr>
          <p:cNvSpPr txBox="1"/>
          <p:nvPr/>
        </p:nvSpPr>
        <p:spPr>
          <a:xfrm>
            <a:off x="4407060" y="2633740"/>
            <a:ext cx="7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080D7C-DE80-43D5-9BF7-E3D35F30691B}"/>
              </a:ext>
            </a:extLst>
          </p:cNvPr>
          <p:cNvSpPr txBox="1"/>
          <p:nvPr/>
        </p:nvSpPr>
        <p:spPr>
          <a:xfrm>
            <a:off x="4458639" y="3567929"/>
            <a:ext cx="7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26C338-AF7D-4C7E-AF30-92E709424A3F}"/>
              </a:ext>
            </a:extLst>
          </p:cNvPr>
          <p:cNvSpPr txBox="1"/>
          <p:nvPr/>
        </p:nvSpPr>
        <p:spPr>
          <a:xfrm>
            <a:off x="6968586" y="3414591"/>
            <a:ext cx="76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824829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Part-of-Speech Tagging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</a:rPr>
              <a:t>Workflow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CAF32-4D85-423C-8EF1-303E720D1C2D}"/>
              </a:ext>
            </a:extLst>
          </p:cNvPr>
          <p:cNvSpPr txBox="1"/>
          <p:nvPr/>
        </p:nvSpPr>
        <p:spPr>
          <a:xfrm>
            <a:off x="970462" y="2798611"/>
            <a:ext cx="99873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Copyright protection for factual works is narrow, covering the author's original expressions, but not the facts or theories being expressed. </a:t>
            </a:r>
            <a:r>
              <a:rPr lang="en-US" b="1" i="1" dirty="0"/>
              <a:t>In order to infringe, the copy must be "verbatim reproduction or very close paraphrasing“.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Nonfiction literary works, such as history books, newspaper articles, and biographies, are treated as factual works with similarly narrow copyright protection. </a:t>
            </a:r>
            <a:r>
              <a:rPr lang="en-US" b="1" i="1" dirty="0"/>
              <a:t>An author's unique expressions are protected, but not the facts and theories themselves. Even the selection and arrangement of facts may not be protectable.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6389-59FB-40A6-B74E-72D019DA41F6}"/>
              </a:ext>
            </a:extLst>
          </p:cNvPr>
          <p:cNvSpPr txBox="1"/>
          <p:nvPr/>
        </p:nvSpPr>
        <p:spPr>
          <a:xfrm>
            <a:off x="772357" y="2219417"/>
            <a:ext cx="1047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Does this solve potential copyright issues if the dataset is published?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2A66E-0150-4235-A4A1-5F655F1B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38584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Part-of-Speech Tagging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</a:rPr>
              <a:t>Workflow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40EAA-C448-4AE5-A7E3-D04370CE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687" y="2109859"/>
            <a:ext cx="9572625" cy="46291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6DDF6A-BF8F-40D7-9FB5-A1A00981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52335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graph form</a:t>
            </a:r>
          </a:p>
        </p:txBody>
      </p:sp>
      <p:pic>
        <p:nvPicPr>
          <p:cNvPr id="5" name="Google Shape;283;p42">
            <a:extLst>
              <a:ext uri="{FF2B5EF4-FFF2-40B4-BE49-F238E27FC236}">
                <a16:creationId xmlns:a16="http://schemas.microsoft.com/office/drawing/2014/main" id="{3E8FCCCB-54A0-4510-84D7-40FD94D842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5257" y="269948"/>
            <a:ext cx="6168131" cy="6354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42BAF-C3D7-4780-80F2-341210BC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12314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Manual traits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8BE0C-7D19-475A-82F0-3CB2C0DA0E80}"/>
              </a:ext>
            </a:extLst>
          </p:cNvPr>
          <p:cNvSpPr txBox="1"/>
          <p:nvPr/>
        </p:nvSpPr>
        <p:spPr>
          <a:xfrm>
            <a:off x="749558" y="1911264"/>
            <a:ext cx="1124417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do these compare to manually curated databases?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PalmTraits</a:t>
            </a:r>
            <a:r>
              <a:rPr lang="en-US" sz="3200" dirty="0"/>
              <a:t> (Species&gt;2000, Daniel Kissling et al.)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Fruit length • stem length • plant height • petiole length • fruit color • leaf length • plant trait • fruit morphology trait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African trees and shrubs (Species=360, Pierre Bonnet et al.)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Life form • Leaf apex •  venation • spine number and shape • color of leaf, fruit and petals • inflorescence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Dutch Caribbean plants (Species=43, Andre van Proosdij)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24 morphological traits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3D1B0-F046-482E-A5CA-DB77697A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5636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Part-of-Speech Tagging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Workflow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8BE0C-7D19-475A-82F0-3CB2C0DA0E80}"/>
              </a:ext>
            </a:extLst>
          </p:cNvPr>
          <p:cNvSpPr txBox="1"/>
          <p:nvPr/>
        </p:nvSpPr>
        <p:spPr>
          <a:xfrm>
            <a:off x="749559" y="2151720"/>
            <a:ext cx="1069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do these compare to manually curated databases?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5B0A7-CE26-4CC9-A4D9-197D4D3C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17" y="3769484"/>
            <a:ext cx="8005087" cy="2042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AF6A8F-2904-4F43-BD73-641DCBCCC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704" y="3026420"/>
            <a:ext cx="3492056" cy="35799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96FD7-84CA-4A77-AF65-963EC7AB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64544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Palm Trait Dataset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Binary Class Variables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63ACA6-E777-745E-0536-D970FC028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22" y="1573403"/>
            <a:ext cx="6553545" cy="37191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22900-B280-41FD-9659-5C689091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14019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06D25-828F-1D5B-0F77-7CDCC705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 Class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Variables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Fruit Shapes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62B349-6AA1-D5C2-2997-69A1600E3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9694" y="61686"/>
            <a:ext cx="5833588" cy="5381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D8AA8-9B1B-2D37-7FDF-D86AC46A0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970" y="5442808"/>
            <a:ext cx="3433324" cy="10128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7F2D76-8C57-4702-880B-DC908AD8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80142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06D25-828F-1D5B-0F77-7CDCC705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 Class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Variables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D8AA8-9B1B-2D37-7FDF-D86AC46A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70" y="5442808"/>
            <a:ext cx="3433324" cy="1012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9F16D-E51F-4B31-3B8E-FDDA771D6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60" y="123985"/>
            <a:ext cx="5594843" cy="53154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C40247-7196-4C0F-9930-6135E0C2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16862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Palm Trait Dataset </a:t>
            </a:r>
            <a:b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Numerical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B624C-EB10-D5FA-065C-219A43FEA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303" y="307731"/>
            <a:ext cx="8610295" cy="3997637"/>
          </a:xfrm>
          <a:prstGeom prst="rect">
            <a:avLst/>
          </a:prstGeom>
        </p:spPr>
      </p:pic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90AC9-2D8F-4D5B-9566-F8D7A3BE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39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6514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EBBA77-943A-459C-B80D-F2A40BEDA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A41E68-2B24-4832-BB69-11D4B3B4004B}"/>
              </a:ext>
            </a:extLst>
          </p:cNvPr>
          <p:cNvSpPr/>
          <p:nvPr/>
        </p:nvSpPr>
        <p:spPr>
          <a:xfrm>
            <a:off x="7504141" y="838986"/>
            <a:ext cx="4696167" cy="6017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E8B81-6299-477C-A91B-BAE197A03ED1}"/>
              </a:ext>
            </a:extLst>
          </p:cNvPr>
          <p:cNvSpPr txBox="1"/>
          <p:nvPr/>
        </p:nvSpPr>
        <p:spPr>
          <a:xfrm>
            <a:off x="7575634" y="5519337"/>
            <a:ext cx="4533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Slide shamelessly stolen from </a:t>
            </a:r>
            <a:r>
              <a:rPr lang="en-US" sz="2800" dirty="0" err="1"/>
              <a:t>Pl@ntNet’s</a:t>
            </a:r>
            <a:r>
              <a:rPr lang="en-US" sz="2800" dirty="0"/>
              <a:t> Hervé </a:t>
            </a:r>
            <a:r>
              <a:rPr lang="en-US" sz="2800" dirty="0" err="1"/>
              <a:t>Goëau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C6A0C7-1B2C-4EA7-BCF3-71368492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3587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332B6-5808-A8CA-574B-22A3F899E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0958" y="643467"/>
            <a:ext cx="8650083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B7DDC-8447-414C-B062-07DEB166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0485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1635B6-1C10-21EC-27E9-9D3EE205D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897467"/>
            <a:ext cx="10905066" cy="5063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D38E65-4B67-76A5-E8F5-801F6473F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3429000"/>
            <a:ext cx="10905066" cy="21044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D611C-D12C-46DF-A904-08AB7C73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1475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06D25-828F-1D5B-0F77-7CDCC705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9" y="2144603"/>
            <a:ext cx="3684963" cy="25687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Pierre’s dataset of 360 African trees/bushes and 137 traits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2DB9A-7FF3-481B-8E7B-89AD3D65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191" y="3182"/>
            <a:ext cx="216243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C9FD7-2850-43EF-8462-A810F847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42</a:t>
            </a:fld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5CB97-F977-4A72-A00F-811CE2CC1689}"/>
              </a:ext>
            </a:extLst>
          </p:cNvPr>
          <p:cNvSpPr txBox="1"/>
          <p:nvPr/>
        </p:nvSpPr>
        <p:spPr>
          <a:xfrm>
            <a:off x="4930879" y="2216781"/>
            <a:ext cx="33470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Latex in the hand-crafted dataset:</a:t>
            </a:r>
          </a:p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exudate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Clear latex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Clear gum or resin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White latex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Yellow latex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Dark gum or resin</a:t>
            </a:r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765EF5-9214-4D1D-8821-EB9994604ADE}"/>
              </a:ext>
            </a:extLst>
          </p:cNvPr>
          <p:cNvSpPr/>
          <p:nvPr/>
        </p:nvSpPr>
        <p:spPr>
          <a:xfrm>
            <a:off x="9134168" y="531030"/>
            <a:ext cx="416567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96F24-589D-459B-92E1-758FC701588A}"/>
              </a:ext>
            </a:extLst>
          </p:cNvPr>
          <p:cNvSpPr/>
          <p:nvPr/>
        </p:nvSpPr>
        <p:spPr>
          <a:xfrm>
            <a:off x="9134168" y="4154217"/>
            <a:ext cx="416567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506411-C14C-47E1-9FE2-D4E65526FDE4}"/>
              </a:ext>
            </a:extLst>
          </p:cNvPr>
          <p:cNvSpPr/>
          <p:nvPr/>
        </p:nvSpPr>
        <p:spPr>
          <a:xfrm>
            <a:off x="9006348" y="6010163"/>
            <a:ext cx="544387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308100-48A0-459A-B574-D423D2B00783}"/>
              </a:ext>
            </a:extLst>
          </p:cNvPr>
          <p:cNvSpPr/>
          <p:nvPr/>
        </p:nvSpPr>
        <p:spPr>
          <a:xfrm>
            <a:off x="9006347" y="5783072"/>
            <a:ext cx="544387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06D25-828F-1D5B-0F77-7CDCC705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9" y="2144603"/>
            <a:ext cx="3684963" cy="25687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Pierre’s dataset of 360 African trees/bushes and 137 traits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75E79-4103-4EBB-A88D-33CD54C7F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881" y="0"/>
            <a:ext cx="207952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4B1FA-C5FE-426F-85B5-B3048621B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959" y="-6648"/>
            <a:ext cx="203694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32DB9A-7FF3-481B-8E7B-89AD3D65D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457" y="-6648"/>
            <a:ext cx="216243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C9FD7-2850-43EF-8462-A810F847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75505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06D25-828F-1D5B-0F77-7CDCC705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9" y="2144603"/>
            <a:ext cx="3684963" cy="25687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Pierre’s dataset of 360 African trees/bushes and 137 traits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5F325-2704-4D37-A6DC-EE0AEB5B2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881" y="0"/>
            <a:ext cx="219990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DD18C-7193-4230-83C1-A41C734FC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925" y="-6648"/>
            <a:ext cx="215688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7377D4-4834-4C1C-A438-44B045B0B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946" y="-6648"/>
            <a:ext cx="2312377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0BA37-A724-4055-B8EA-8FB26661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77244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06D25-828F-1D5B-0F77-7CDCC705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9" y="2144603"/>
            <a:ext cx="3684963" cy="25687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Pierre’s dataset of 360 African trees/bushes and 137 </a:t>
            </a:r>
            <a:r>
              <a:rPr lang="en-US" sz="5400" dirty="0">
                <a:solidFill>
                  <a:srgbClr val="FFFFFF"/>
                </a:solidFill>
              </a:rPr>
              <a:t>traits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CAA07-710E-4B13-BC22-08ECD37A1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245" y="385510"/>
            <a:ext cx="3695229" cy="2833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35E233-11DC-4C06-A98E-33AFB58F72B8}"/>
              </a:ext>
            </a:extLst>
          </p:cNvPr>
          <p:cNvSpPr txBox="1"/>
          <p:nvPr/>
        </p:nvSpPr>
        <p:spPr>
          <a:xfrm>
            <a:off x="7986290" y="3117899"/>
            <a:ext cx="882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Predicted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F54A5-8BCB-44F5-B2D7-27806738FEED}"/>
              </a:ext>
            </a:extLst>
          </p:cNvPr>
          <p:cNvSpPr txBox="1"/>
          <p:nvPr/>
        </p:nvSpPr>
        <p:spPr>
          <a:xfrm rot="16200000">
            <a:off x="6031322" y="1424899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Actual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BBAB2E-36AE-48F4-980D-EAFCCC929F35}"/>
              </a:ext>
            </a:extLst>
          </p:cNvPr>
          <p:cNvSpPr txBox="1"/>
          <p:nvPr/>
        </p:nvSpPr>
        <p:spPr>
          <a:xfrm>
            <a:off x="8016901" y="89364"/>
            <a:ext cx="680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Flower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1ACC6-A2E3-43F9-8173-CA259A2B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357" y="4059969"/>
            <a:ext cx="3540377" cy="25863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6F08C3-CB84-4F62-AFD6-2ACEF61B1B09}"/>
              </a:ext>
            </a:extLst>
          </p:cNvPr>
          <p:cNvSpPr txBox="1"/>
          <p:nvPr/>
        </p:nvSpPr>
        <p:spPr>
          <a:xfrm>
            <a:off x="8016901" y="6588261"/>
            <a:ext cx="882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Predicted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218BF-461D-49D3-877A-EACDECAD50B0}"/>
              </a:ext>
            </a:extLst>
          </p:cNvPr>
          <p:cNvSpPr txBox="1"/>
          <p:nvPr/>
        </p:nvSpPr>
        <p:spPr>
          <a:xfrm rot="16200000">
            <a:off x="6331166" y="5008396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Actual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2176A4-D7AD-45E3-91A6-B07D51A3F388}"/>
              </a:ext>
            </a:extLst>
          </p:cNvPr>
          <p:cNvSpPr txBox="1"/>
          <p:nvPr/>
        </p:nvSpPr>
        <p:spPr>
          <a:xfrm>
            <a:off x="8186329" y="3766740"/>
            <a:ext cx="569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Latex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FC499D-EACC-4CCF-9E7B-CE4123A1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4488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20249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CUB-200 Dataset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Ranking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F2BAD-9E46-44E0-BC50-BBF2708A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46</a:t>
            </a:fld>
            <a:endParaRPr lang="en-NL"/>
          </a:p>
        </p:txBody>
      </p:sp>
      <p:pic>
        <p:nvPicPr>
          <p:cNvPr id="6" name="Picture 5" descr="A bird standing on a branch&#10;&#10;Description automatically generated with medium confidence">
            <a:extLst>
              <a:ext uri="{FF2B5EF4-FFF2-40B4-BE49-F238E27FC236}">
                <a16:creationId xmlns:a16="http://schemas.microsoft.com/office/drawing/2014/main" id="{9D088165-3413-4096-808C-6492A7DCC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678" y="157545"/>
            <a:ext cx="2619375" cy="1743075"/>
          </a:xfrm>
          <a:prstGeom prst="rect">
            <a:avLst/>
          </a:prstGeom>
        </p:spPr>
      </p:pic>
      <p:pic>
        <p:nvPicPr>
          <p:cNvPr id="9" name="Picture 8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900E57A7-4205-4286-A616-BF5AF3F44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362" y="2190065"/>
            <a:ext cx="1143000" cy="114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7DCF35-C16D-41E9-9E55-5BAD5D8DF826}"/>
              </a:ext>
            </a:extLst>
          </p:cNvPr>
          <p:cNvSpPr txBox="1"/>
          <p:nvPr/>
        </p:nvSpPr>
        <p:spPr>
          <a:xfrm>
            <a:off x="5234151" y="2438400"/>
            <a:ext cx="140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Hand-crafted description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C0E91-335A-4C34-8813-E2EAFC6B0643}"/>
              </a:ext>
            </a:extLst>
          </p:cNvPr>
          <p:cNvSpPr txBox="1"/>
          <p:nvPr/>
        </p:nvSpPr>
        <p:spPr>
          <a:xfrm>
            <a:off x="5234151" y="3536731"/>
            <a:ext cx="1497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Automatically harvested description</a:t>
            </a:r>
          </a:p>
        </p:txBody>
      </p:sp>
      <p:pic>
        <p:nvPicPr>
          <p:cNvPr id="12" name="Picture 11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0F83678D-0464-4364-A304-C1121DA2D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362" y="3485465"/>
            <a:ext cx="1143000" cy="1143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95E-879E-49F0-BE61-91E0D68D602F}"/>
              </a:ext>
            </a:extLst>
          </p:cNvPr>
          <p:cNvSpPr/>
          <p:nvPr/>
        </p:nvSpPr>
        <p:spPr>
          <a:xfrm>
            <a:off x="9806151" y="2261421"/>
            <a:ext cx="147902" cy="894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1C7756-5DF5-4344-B189-6C8B237E6477}"/>
              </a:ext>
            </a:extLst>
          </p:cNvPr>
          <p:cNvSpPr/>
          <p:nvPr/>
        </p:nvSpPr>
        <p:spPr>
          <a:xfrm>
            <a:off x="9806151" y="3609632"/>
            <a:ext cx="147902" cy="894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B3DF58-9B12-46A1-A6F4-4A0D97D35BCF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6642538" y="2761565"/>
            <a:ext cx="95082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5E58C8-4B1B-480A-A24B-D81266C62677}"/>
              </a:ext>
            </a:extLst>
          </p:cNvPr>
          <p:cNvCxnSpPr/>
          <p:nvPr/>
        </p:nvCxnSpPr>
        <p:spPr>
          <a:xfrm flipV="1">
            <a:off x="6642538" y="4016195"/>
            <a:ext cx="95082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858D7E-6B97-4F07-B9BA-2F12AE7B53B0}"/>
              </a:ext>
            </a:extLst>
          </p:cNvPr>
          <p:cNvCxnSpPr/>
          <p:nvPr/>
        </p:nvCxnSpPr>
        <p:spPr>
          <a:xfrm flipV="1">
            <a:off x="8745739" y="2755125"/>
            <a:ext cx="95082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0D0F28-8882-4EB8-BF41-E0F59ECA40F2}"/>
              </a:ext>
            </a:extLst>
          </p:cNvPr>
          <p:cNvCxnSpPr/>
          <p:nvPr/>
        </p:nvCxnSpPr>
        <p:spPr>
          <a:xfrm flipV="1">
            <a:off x="8784202" y="4056964"/>
            <a:ext cx="950824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82356B3-873B-4585-883E-6519F3A7E0F0}"/>
              </a:ext>
            </a:extLst>
          </p:cNvPr>
          <p:cNvSpPr txBox="1"/>
          <p:nvPr/>
        </p:nvSpPr>
        <p:spPr>
          <a:xfrm>
            <a:off x="7553948" y="4712472"/>
            <a:ext cx="1497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Pre-trained NLP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438AE8-0E58-4643-B650-710BFA4A1E5E}"/>
              </a:ext>
            </a:extLst>
          </p:cNvPr>
          <p:cNvSpPr txBox="1"/>
          <p:nvPr/>
        </p:nvSpPr>
        <p:spPr>
          <a:xfrm>
            <a:off x="10234809" y="3170075"/>
            <a:ext cx="1497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Vector similarity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A6473CB7-42A9-496F-932B-2FA5757D17C2}"/>
              </a:ext>
            </a:extLst>
          </p:cNvPr>
          <p:cNvCxnSpPr>
            <a:stCxn id="10" idx="3"/>
            <a:endCxn id="14" idx="3"/>
          </p:cNvCxnSpPr>
          <p:nvPr/>
        </p:nvCxnSpPr>
        <p:spPr>
          <a:xfrm>
            <a:off x="9954053" y="2708754"/>
            <a:ext cx="12700" cy="1348211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062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20249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CUB-200 Dataset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Ranking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ACE7E-4945-3E43-2B90-783F3C7AA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170" y="11497"/>
            <a:ext cx="6795025" cy="684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85150-3613-948E-0C8F-5D692E9B5191}"/>
              </a:ext>
            </a:extLst>
          </p:cNvPr>
          <p:cNvSpPr txBox="1"/>
          <p:nvPr/>
        </p:nvSpPr>
        <p:spPr>
          <a:xfrm>
            <a:off x="742950" y="3546389"/>
            <a:ext cx="3717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Average Ranking 40.15! (out of 200 ranked birds)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F2BAD-9E46-44E0-BC50-BBF2708A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8004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29" y="2172256"/>
            <a:ext cx="3476625" cy="20249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Next steps: towards a plant trait ontology?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774CAC-341B-4E4F-948E-670CEC6183FB}"/>
              </a:ext>
            </a:extLst>
          </p:cNvPr>
          <p:cNvSpPr/>
          <p:nvPr/>
        </p:nvSpPr>
        <p:spPr>
          <a:xfrm>
            <a:off x="5956917" y="1242874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FD5EC1-9F35-4D65-8AE6-6A79EA6908E4}"/>
              </a:ext>
            </a:extLst>
          </p:cNvPr>
          <p:cNvSpPr/>
          <p:nvPr/>
        </p:nvSpPr>
        <p:spPr>
          <a:xfrm>
            <a:off x="9120327" y="1389355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42745F-198E-431C-911A-0CEBF80187BF}"/>
              </a:ext>
            </a:extLst>
          </p:cNvPr>
          <p:cNvSpPr/>
          <p:nvPr/>
        </p:nvSpPr>
        <p:spPr>
          <a:xfrm>
            <a:off x="6352714" y="3864306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7FECD4-2CA7-457B-BE6A-A0377DD7259F}"/>
              </a:ext>
            </a:extLst>
          </p:cNvPr>
          <p:cNvSpPr/>
          <p:nvPr/>
        </p:nvSpPr>
        <p:spPr>
          <a:xfrm>
            <a:off x="7423213" y="2851824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1110B7-AC5C-4D09-8F42-B4AB10EC575B}"/>
              </a:ext>
            </a:extLst>
          </p:cNvPr>
          <p:cNvSpPr/>
          <p:nvPr/>
        </p:nvSpPr>
        <p:spPr>
          <a:xfrm>
            <a:off x="7474721" y="4698846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5260B1-F5AB-4D58-BFCD-7F78C8D3C015}"/>
              </a:ext>
            </a:extLst>
          </p:cNvPr>
          <p:cNvSpPr/>
          <p:nvPr/>
        </p:nvSpPr>
        <p:spPr>
          <a:xfrm>
            <a:off x="8996504" y="2989555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F0A396-D988-4624-B366-8C38679601B9}"/>
              </a:ext>
            </a:extLst>
          </p:cNvPr>
          <p:cNvSpPr/>
          <p:nvPr/>
        </p:nvSpPr>
        <p:spPr>
          <a:xfrm>
            <a:off x="8097915" y="338977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3FD87-E6EE-4D41-9481-5596189F9FE8}"/>
              </a:ext>
            </a:extLst>
          </p:cNvPr>
          <p:cNvSpPr/>
          <p:nvPr/>
        </p:nvSpPr>
        <p:spPr>
          <a:xfrm>
            <a:off x="9457678" y="4365933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2A0E96-0270-4982-A87C-F3DFB995DC8C}"/>
              </a:ext>
            </a:extLst>
          </p:cNvPr>
          <p:cNvCxnSpPr>
            <a:stCxn id="10" idx="1"/>
            <a:endCxn id="3" idx="5"/>
          </p:cNvCxnSpPr>
          <p:nvPr/>
        </p:nvCxnSpPr>
        <p:spPr>
          <a:xfrm flipH="1" flipV="1">
            <a:off x="6532811" y="1811191"/>
            <a:ext cx="989210" cy="1138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30235D-EDA3-4B53-9FA2-04261AA8F1C3}"/>
              </a:ext>
            </a:extLst>
          </p:cNvPr>
          <p:cNvCxnSpPr>
            <a:cxnSpLocks/>
            <a:stCxn id="10" idx="3"/>
            <a:endCxn id="9" idx="7"/>
          </p:cNvCxnSpPr>
          <p:nvPr/>
        </p:nvCxnSpPr>
        <p:spPr>
          <a:xfrm flipH="1">
            <a:off x="6928608" y="3420141"/>
            <a:ext cx="593413" cy="541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0FF9EB-A970-460E-BFAB-6727435956D8}"/>
              </a:ext>
            </a:extLst>
          </p:cNvPr>
          <p:cNvCxnSpPr>
            <a:stCxn id="13" idx="5"/>
            <a:endCxn id="8" idx="1"/>
          </p:cNvCxnSpPr>
          <p:nvPr/>
        </p:nvCxnSpPr>
        <p:spPr>
          <a:xfrm>
            <a:off x="8673809" y="907294"/>
            <a:ext cx="545326" cy="579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A8F528-75A0-4C8D-A02C-49ED4CB4626C}"/>
              </a:ext>
            </a:extLst>
          </p:cNvPr>
          <p:cNvCxnSpPr>
            <a:stCxn id="12" idx="2"/>
            <a:endCxn id="10" idx="6"/>
          </p:cNvCxnSpPr>
          <p:nvPr/>
        </p:nvCxnSpPr>
        <p:spPr>
          <a:xfrm flipH="1" flipV="1">
            <a:off x="8097915" y="3184737"/>
            <a:ext cx="898589" cy="137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537C9D-48EF-413B-AA8B-33146B9D28EE}"/>
              </a:ext>
            </a:extLst>
          </p:cNvPr>
          <p:cNvCxnSpPr>
            <a:stCxn id="11" idx="1"/>
            <a:endCxn id="9" idx="5"/>
          </p:cNvCxnSpPr>
          <p:nvPr/>
        </p:nvCxnSpPr>
        <p:spPr>
          <a:xfrm flipH="1" flipV="1">
            <a:off x="6928608" y="4432623"/>
            <a:ext cx="644921" cy="363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D92D8C-348E-47A0-8FF1-FF0AC7435C52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H="1" flipV="1">
            <a:off x="7760564" y="3517649"/>
            <a:ext cx="51508" cy="118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723240B-B9BB-45F4-8AC2-F991DEB20F03}"/>
              </a:ext>
            </a:extLst>
          </p:cNvPr>
          <p:cNvSpPr txBox="1"/>
          <p:nvPr/>
        </p:nvSpPr>
        <p:spPr>
          <a:xfrm>
            <a:off x="5885086" y="1920151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B0CC74-1DC4-4C15-9BB1-96BFDF46923A}"/>
              </a:ext>
            </a:extLst>
          </p:cNvPr>
          <p:cNvSpPr txBox="1"/>
          <p:nvPr/>
        </p:nvSpPr>
        <p:spPr>
          <a:xfrm>
            <a:off x="6209052" y="4615012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DC8245-F0BA-4BE6-90FA-5522E9B1271B}"/>
              </a:ext>
            </a:extLst>
          </p:cNvPr>
          <p:cNvSpPr txBox="1"/>
          <p:nvPr/>
        </p:nvSpPr>
        <p:spPr>
          <a:xfrm>
            <a:off x="7474720" y="5429155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BF6E79-AE17-4DBB-84A9-7917F04BFD9A}"/>
              </a:ext>
            </a:extLst>
          </p:cNvPr>
          <p:cNvSpPr txBox="1"/>
          <p:nvPr/>
        </p:nvSpPr>
        <p:spPr>
          <a:xfrm>
            <a:off x="7804674" y="3429000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3A8FB7-5EC3-49D4-B6EE-11E6562A3C93}"/>
              </a:ext>
            </a:extLst>
          </p:cNvPr>
          <p:cNvSpPr txBox="1"/>
          <p:nvPr/>
        </p:nvSpPr>
        <p:spPr>
          <a:xfrm>
            <a:off x="8925017" y="3641324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9F4B02-1D8D-4906-B439-4B41F2B9E1A0}"/>
              </a:ext>
            </a:extLst>
          </p:cNvPr>
          <p:cNvSpPr txBox="1"/>
          <p:nvPr/>
        </p:nvSpPr>
        <p:spPr>
          <a:xfrm>
            <a:off x="7857940" y="987907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9DECAD-E7CD-4EBA-AD65-5ADCE3738375}"/>
              </a:ext>
            </a:extLst>
          </p:cNvPr>
          <p:cNvSpPr txBox="1"/>
          <p:nvPr/>
        </p:nvSpPr>
        <p:spPr>
          <a:xfrm>
            <a:off x="9120327" y="2004704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38FE6E-771C-4777-B79B-B44EB7A576A9}"/>
              </a:ext>
            </a:extLst>
          </p:cNvPr>
          <p:cNvSpPr txBox="1"/>
          <p:nvPr/>
        </p:nvSpPr>
        <p:spPr>
          <a:xfrm>
            <a:off x="9408437" y="5046086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99ADE-C361-4665-892E-B14CBE00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23824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29" y="2172256"/>
            <a:ext cx="3476625" cy="20249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Next steps: towards a plant trait ontology?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774CAC-341B-4E4F-948E-670CEC6183FB}"/>
              </a:ext>
            </a:extLst>
          </p:cNvPr>
          <p:cNvSpPr/>
          <p:nvPr/>
        </p:nvSpPr>
        <p:spPr>
          <a:xfrm>
            <a:off x="5956917" y="1242874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FD5EC1-9F35-4D65-8AE6-6A79EA6908E4}"/>
              </a:ext>
            </a:extLst>
          </p:cNvPr>
          <p:cNvSpPr/>
          <p:nvPr/>
        </p:nvSpPr>
        <p:spPr>
          <a:xfrm>
            <a:off x="9120327" y="1389355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42745F-198E-431C-911A-0CEBF80187BF}"/>
              </a:ext>
            </a:extLst>
          </p:cNvPr>
          <p:cNvSpPr/>
          <p:nvPr/>
        </p:nvSpPr>
        <p:spPr>
          <a:xfrm>
            <a:off x="6352714" y="3864306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7FECD4-2CA7-457B-BE6A-A0377DD7259F}"/>
              </a:ext>
            </a:extLst>
          </p:cNvPr>
          <p:cNvSpPr/>
          <p:nvPr/>
        </p:nvSpPr>
        <p:spPr>
          <a:xfrm>
            <a:off x="7423213" y="2851824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1110B7-AC5C-4D09-8F42-B4AB10EC575B}"/>
              </a:ext>
            </a:extLst>
          </p:cNvPr>
          <p:cNvSpPr/>
          <p:nvPr/>
        </p:nvSpPr>
        <p:spPr>
          <a:xfrm>
            <a:off x="7474721" y="4698846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5260B1-F5AB-4D58-BFCD-7F78C8D3C015}"/>
              </a:ext>
            </a:extLst>
          </p:cNvPr>
          <p:cNvSpPr/>
          <p:nvPr/>
        </p:nvSpPr>
        <p:spPr>
          <a:xfrm>
            <a:off x="8996504" y="2989555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F0A396-D988-4624-B366-8C38679601B9}"/>
              </a:ext>
            </a:extLst>
          </p:cNvPr>
          <p:cNvSpPr/>
          <p:nvPr/>
        </p:nvSpPr>
        <p:spPr>
          <a:xfrm>
            <a:off x="8097915" y="338977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3FD87-E6EE-4D41-9481-5596189F9FE8}"/>
              </a:ext>
            </a:extLst>
          </p:cNvPr>
          <p:cNvSpPr/>
          <p:nvPr/>
        </p:nvSpPr>
        <p:spPr>
          <a:xfrm>
            <a:off x="9457678" y="4365933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2A0E96-0270-4982-A87C-F3DFB995DC8C}"/>
              </a:ext>
            </a:extLst>
          </p:cNvPr>
          <p:cNvCxnSpPr>
            <a:stCxn id="10" idx="1"/>
            <a:endCxn id="3" idx="5"/>
          </p:cNvCxnSpPr>
          <p:nvPr/>
        </p:nvCxnSpPr>
        <p:spPr>
          <a:xfrm flipH="1" flipV="1">
            <a:off x="6532811" y="1811191"/>
            <a:ext cx="989210" cy="1138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30235D-EDA3-4B53-9FA2-04261AA8F1C3}"/>
              </a:ext>
            </a:extLst>
          </p:cNvPr>
          <p:cNvCxnSpPr>
            <a:cxnSpLocks/>
            <a:stCxn id="10" idx="3"/>
            <a:endCxn id="9" idx="7"/>
          </p:cNvCxnSpPr>
          <p:nvPr/>
        </p:nvCxnSpPr>
        <p:spPr>
          <a:xfrm flipH="1">
            <a:off x="6928608" y="3420141"/>
            <a:ext cx="593413" cy="541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0FF9EB-A970-460E-BFAB-6727435956D8}"/>
              </a:ext>
            </a:extLst>
          </p:cNvPr>
          <p:cNvCxnSpPr>
            <a:stCxn id="13" idx="5"/>
            <a:endCxn id="8" idx="1"/>
          </p:cNvCxnSpPr>
          <p:nvPr/>
        </p:nvCxnSpPr>
        <p:spPr>
          <a:xfrm>
            <a:off x="8673809" y="907294"/>
            <a:ext cx="545326" cy="579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A8F528-75A0-4C8D-A02C-49ED4CB4626C}"/>
              </a:ext>
            </a:extLst>
          </p:cNvPr>
          <p:cNvCxnSpPr>
            <a:stCxn id="12" idx="2"/>
            <a:endCxn id="10" idx="6"/>
          </p:cNvCxnSpPr>
          <p:nvPr/>
        </p:nvCxnSpPr>
        <p:spPr>
          <a:xfrm flipH="1" flipV="1">
            <a:off x="8097915" y="3184737"/>
            <a:ext cx="898589" cy="137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537C9D-48EF-413B-AA8B-33146B9D28EE}"/>
              </a:ext>
            </a:extLst>
          </p:cNvPr>
          <p:cNvCxnSpPr>
            <a:stCxn id="11" idx="1"/>
            <a:endCxn id="9" idx="5"/>
          </p:cNvCxnSpPr>
          <p:nvPr/>
        </p:nvCxnSpPr>
        <p:spPr>
          <a:xfrm flipH="1" flipV="1">
            <a:off x="6928608" y="4432623"/>
            <a:ext cx="644921" cy="363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D92D8C-348E-47A0-8FF1-FF0AC7435C52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H="1" flipV="1">
            <a:off x="7760564" y="3517649"/>
            <a:ext cx="51508" cy="118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723240B-B9BB-45F4-8AC2-F991DEB20F03}"/>
              </a:ext>
            </a:extLst>
          </p:cNvPr>
          <p:cNvSpPr txBox="1"/>
          <p:nvPr/>
        </p:nvSpPr>
        <p:spPr>
          <a:xfrm>
            <a:off x="5885086" y="1920151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B0CC74-1DC4-4C15-9BB1-96BFDF46923A}"/>
              </a:ext>
            </a:extLst>
          </p:cNvPr>
          <p:cNvSpPr txBox="1"/>
          <p:nvPr/>
        </p:nvSpPr>
        <p:spPr>
          <a:xfrm>
            <a:off x="6209052" y="4615012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DC8245-F0BA-4BE6-90FA-5522E9B1271B}"/>
              </a:ext>
            </a:extLst>
          </p:cNvPr>
          <p:cNvSpPr txBox="1"/>
          <p:nvPr/>
        </p:nvSpPr>
        <p:spPr>
          <a:xfrm>
            <a:off x="7474720" y="5429155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BF6E79-AE17-4DBB-84A9-7917F04BFD9A}"/>
              </a:ext>
            </a:extLst>
          </p:cNvPr>
          <p:cNvSpPr txBox="1"/>
          <p:nvPr/>
        </p:nvSpPr>
        <p:spPr>
          <a:xfrm>
            <a:off x="7804674" y="3429000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3A8FB7-5EC3-49D4-B6EE-11E6562A3C93}"/>
              </a:ext>
            </a:extLst>
          </p:cNvPr>
          <p:cNvSpPr txBox="1"/>
          <p:nvPr/>
        </p:nvSpPr>
        <p:spPr>
          <a:xfrm>
            <a:off x="8925017" y="3641324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9F4B02-1D8D-4906-B439-4B41F2B9E1A0}"/>
              </a:ext>
            </a:extLst>
          </p:cNvPr>
          <p:cNvSpPr txBox="1"/>
          <p:nvPr/>
        </p:nvSpPr>
        <p:spPr>
          <a:xfrm>
            <a:off x="7857940" y="987907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9DECAD-E7CD-4EBA-AD65-5ADCE3738375}"/>
              </a:ext>
            </a:extLst>
          </p:cNvPr>
          <p:cNvSpPr txBox="1"/>
          <p:nvPr/>
        </p:nvSpPr>
        <p:spPr>
          <a:xfrm>
            <a:off x="9120327" y="2004704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38FE6E-771C-4777-B79B-B44EB7A576A9}"/>
              </a:ext>
            </a:extLst>
          </p:cNvPr>
          <p:cNvSpPr txBox="1"/>
          <p:nvPr/>
        </p:nvSpPr>
        <p:spPr>
          <a:xfrm>
            <a:off x="9408437" y="5046086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3978B-B610-4485-A7F8-FB8F4D7466E7}"/>
              </a:ext>
            </a:extLst>
          </p:cNvPr>
          <p:cNvSpPr txBox="1"/>
          <p:nvPr/>
        </p:nvSpPr>
        <p:spPr>
          <a:xfrm>
            <a:off x="9993900" y="445601"/>
            <a:ext cx="168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Species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0994F-16A5-47DF-B41C-9B8720A6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49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810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2DFDEF0F-CAA4-4493-9370-3603BBB3D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320" y="4124583"/>
            <a:ext cx="1143000" cy="1143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800" dirty="0">
                <a:solidFill>
                  <a:schemeClr val="bg1"/>
                </a:solidFill>
              </a:rPr>
              <a:t>c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lassical CNN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4BA177E-992C-1DD2-DCA2-56D3FBA6211E}"/>
              </a:ext>
            </a:extLst>
          </p:cNvPr>
          <p:cNvSpPr txBox="1"/>
          <p:nvPr/>
        </p:nvSpPr>
        <p:spPr>
          <a:xfrm rot="401061">
            <a:off x="5500406" y="3879438"/>
            <a:ext cx="188259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NL" sz="3200" b="1" dirty="0"/>
              <a:t>Black 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BDD06-D38B-1466-FF81-27B4A6186A1F}"/>
              </a:ext>
            </a:extLst>
          </p:cNvPr>
          <p:cNvSpPr txBox="1"/>
          <p:nvPr/>
        </p:nvSpPr>
        <p:spPr>
          <a:xfrm rot="21277641">
            <a:off x="8833897" y="2890390"/>
            <a:ext cx="2771938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NL" sz="3200" b="1" dirty="0"/>
              <a:t>How to handle new species?</a:t>
            </a:r>
          </a:p>
        </p:txBody>
      </p:sp>
      <p:pic>
        <p:nvPicPr>
          <p:cNvPr id="1088" name="Picture 64">
            <a:extLst>
              <a:ext uri="{FF2B5EF4-FFF2-40B4-BE49-F238E27FC236}">
                <a16:creationId xmlns:a16="http://schemas.microsoft.com/office/drawing/2014/main" id="{FBED2211-4E29-4D24-B5F0-6922BA3B8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9"/>
          <a:stretch/>
        </p:blipFill>
        <p:spPr bwMode="auto">
          <a:xfrm>
            <a:off x="541822" y="3026791"/>
            <a:ext cx="2954296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FD448EF-B8BF-4434-B5E5-0D5D82BC87B6}"/>
              </a:ext>
            </a:extLst>
          </p:cNvPr>
          <p:cNvCxnSpPr>
            <a:stCxn id="1088" idx="3"/>
            <a:endCxn id="69" idx="1"/>
          </p:cNvCxnSpPr>
          <p:nvPr/>
        </p:nvCxnSpPr>
        <p:spPr>
          <a:xfrm flipV="1">
            <a:off x="3496118" y="4696083"/>
            <a:ext cx="2259202" cy="261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858EE14-60CA-4488-B1E1-02511D04F12E}"/>
              </a:ext>
            </a:extLst>
          </p:cNvPr>
          <p:cNvSpPr txBox="1"/>
          <p:nvPr/>
        </p:nvSpPr>
        <p:spPr>
          <a:xfrm>
            <a:off x="9009812" y="4260576"/>
            <a:ext cx="2860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40% Quercus rubra</a:t>
            </a:r>
            <a:endParaRPr lang="pt-BR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27% Quercus ilex</a:t>
            </a:r>
            <a:endParaRPr lang="pt-BR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...</a:t>
            </a:r>
            <a:endParaRPr lang="pt-BR" dirty="0">
              <a:effectLst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C1795D0-604F-422F-83B2-A53B146EF105}"/>
              </a:ext>
            </a:extLst>
          </p:cNvPr>
          <p:cNvCxnSpPr>
            <a:cxnSpLocks/>
            <a:stCxn id="69" idx="3"/>
            <a:endCxn id="74" idx="1"/>
          </p:cNvCxnSpPr>
          <p:nvPr/>
        </p:nvCxnSpPr>
        <p:spPr>
          <a:xfrm>
            <a:off x="6898320" y="4696083"/>
            <a:ext cx="2111492" cy="261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6C20A-1752-498A-B8FF-07BA66E3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996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29" y="2172256"/>
            <a:ext cx="3476625" cy="20249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Next steps: towards a plant trait ontology?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774CAC-341B-4E4F-948E-670CEC6183FB}"/>
              </a:ext>
            </a:extLst>
          </p:cNvPr>
          <p:cNvSpPr/>
          <p:nvPr/>
        </p:nvSpPr>
        <p:spPr>
          <a:xfrm>
            <a:off x="5956917" y="1242874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FD5EC1-9F35-4D65-8AE6-6A79EA6908E4}"/>
              </a:ext>
            </a:extLst>
          </p:cNvPr>
          <p:cNvSpPr/>
          <p:nvPr/>
        </p:nvSpPr>
        <p:spPr>
          <a:xfrm>
            <a:off x="9120327" y="1389355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42745F-198E-431C-911A-0CEBF80187BF}"/>
              </a:ext>
            </a:extLst>
          </p:cNvPr>
          <p:cNvSpPr/>
          <p:nvPr/>
        </p:nvSpPr>
        <p:spPr>
          <a:xfrm>
            <a:off x="6352714" y="3864306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7FECD4-2CA7-457B-BE6A-A0377DD7259F}"/>
              </a:ext>
            </a:extLst>
          </p:cNvPr>
          <p:cNvSpPr/>
          <p:nvPr/>
        </p:nvSpPr>
        <p:spPr>
          <a:xfrm>
            <a:off x="7423213" y="2851824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1110B7-AC5C-4D09-8F42-B4AB10EC575B}"/>
              </a:ext>
            </a:extLst>
          </p:cNvPr>
          <p:cNvSpPr/>
          <p:nvPr/>
        </p:nvSpPr>
        <p:spPr>
          <a:xfrm>
            <a:off x="7474721" y="4698846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5260B1-F5AB-4D58-BFCD-7F78C8D3C015}"/>
              </a:ext>
            </a:extLst>
          </p:cNvPr>
          <p:cNvSpPr/>
          <p:nvPr/>
        </p:nvSpPr>
        <p:spPr>
          <a:xfrm>
            <a:off x="8996504" y="2989555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F0A396-D988-4624-B366-8C38679601B9}"/>
              </a:ext>
            </a:extLst>
          </p:cNvPr>
          <p:cNvSpPr/>
          <p:nvPr/>
        </p:nvSpPr>
        <p:spPr>
          <a:xfrm>
            <a:off x="8097915" y="338977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3FD87-E6EE-4D41-9481-5596189F9FE8}"/>
              </a:ext>
            </a:extLst>
          </p:cNvPr>
          <p:cNvSpPr/>
          <p:nvPr/>
        </p:nvSpPr>
        <p:spPr>
          <a:xfrm>
            <a:off x="9457678" y="4365933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2A0E96-0270-4982-A87C-F3DFB995DC8C}"/>
              </a:ext>
            </a:extLst>
          </p:cNvPr>
          <p:cNvCxnSpPr>
            <a:stCxn id="10" idx="1"/>
            <a:endCxn id="3" idx="5"/>
          </p:cNvCxnSpPr>
          <p:nvPr/>
        </p:nvCxnSpPr>
        <p:spPr>
          <a:xfrm flipH="1" flipV="1">
            <a:off x="6532811" y="1811191"/>
            <a:ext cx="989210" cy="1138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30235D-EDA3-4B53-9FA2-04261AA8F1C3}"/>
              </a:ext>
            </a:extLst>
          </p:cNvPr>
          <p:cNvCxnSpPr>
            <a:cxnSpLocks/>
            <a:stCxn id="10" idx="3"/>
            <a:endCxn id="9" idx="7"/>
          </p:cNvCxnSpPr>
          <p:nvPr/>
        </p:nvCxnSpPr>
        <p:spPr>
          <a:xfrm flipH="1">
            <a:off x="6928608" y="3420141"/>
            <a:ext cx="593413" cy="541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0FF9EB-A970-460E-BFAB-6727435956D8}"/>
              </a:ext>
            </a:extLst>
          </p:cNvPr>
          <p:cNvCxnSpPr>
            <a:stCxn id="13" idx="5"/>
            <a:endCxn id="8" idx="1"/>
          </p:cNvCxnSpPr>
          <p:nvPr/>
        </p:nvCxnSpPr>
        <p:spPr>
          <a:xfrm>
            <a:off x="8673809" y="907294"/>
            <a:ext cx="545326" cy="579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A8F528-75A0-4C8D-A02C-49ED4CB4626C}"/>
              </a:ext>
            </a:extLst>
          </p:cNvPr>
          <p:cNvCxnSpPr>
            <a:stCxn id="12" idx="2"/>
            <a:endCxn id="10" idx="6"/>
          </p:cNvCxnSpPr>
          <p:nvPr/>
        </p:nvCxnSpPr>
        <p:spPr>
          <a:xfrm flipH="1" flipV="1">
            <a:off x="8097915" y="3184737"/>
            <a:ext cx="898589" cy="137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537C9D-48EF-413B-AA8B-33146B9D28EE}"/>
              </a:ext>
            </a:extLst>
          </p:cNvPr>
          <p:cNvCxnSpPr>
            <a:stCxn id="11" idx="1"/>
            <a:endCxn id="9" idx="5"/>
          </p:cNvCxnSpPr>
          <p:nvPr/>
        </p:nvCxnSpPr>
        <p:spPr>
          <a:xfrm flipH="1" flipV="1">
            <a:off x="6928608" y="4432623"/>
            <a:ext cx="644921" cy="363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D92D8C-348E-47A0-8FF1-FF0AC7435C52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H="1" flipV="1">
            <a:off x="7760564" y="3517649"/>
            <a:ext cx="51508" cy="118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723240B-B9BB-45F4-8AC2-F991DEB20F03}"/>
              </a:ext>
            </a:extLst>
          </p:cNvPr>
          <p:cNvSpPr txBox="1"/>
          <p:nvPr/>
        </p:nvSpPr>
        <p:spPr>
          <a:xfrm>
            <a:off x="5885086" y="1920151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B0CC74-1DC4-4C15-9BB1-96BFDF46923A}"/>
              </a:ext>
            </a:extLst>
          </p:cNvPr>
          <p:cNvSpPr txBox="1"/>
          <p:nvPr/>
        </p:nvSpPr>
        <p:spPr>
          <a:xfrm>
            <a:off x="6209052" y="4615012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DC8245-F0BA-4BE6-90FA-5522E9B1271B}"/>
              </a:ext>
            </a:extLst>
          </p:cNvPr>
          <p:cNvSpPr txBox="1"/>
          <p:nvPr/>
        </p:nvSpPr>
        <p:spPr>
          <a:xfrm>
            <a:off x="7474720" y="5429155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BF6E79-AE17-4DBB-84A9-7917F04BFD9A}"/>
              </a:ext>
            </a:extLst>
          </p:cNvPr>
          <p:cNvSpPr txBox="1"/>
          <p:nvPr/>
        </p:nvSpPr>
        <p:spPr>
          <a:xfrm>
            <a:off x="7804674" y="3429000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3A8FB7-5EC3-49D4-B6EE-11E6562A3C93}"/>
              </a:ext>
            </a:extLst>
          </p:cNvPr>
          <p:cNvSpPr txBox="1"/>
          <p:nvPr/>
        </p:nvSpPr>
        <p:spPr>
          <a:xfrm>
            <a:off x="8925017" y="3641324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9F4B02-1D8D-4906-B439-4B41F2B9E1A0}"/>
              </a:ext>
            </a:extLst>
          </p:cNvPr>
          <p:cNvSpPr txBox="1"/>
          <p:nvPr/>
        </p:nvSpPr>
        <p:spPr>
          <a:xfrm>
            <a:off x="7857940" y="987907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9DECAD-E7CD-4EBA-AD65-5ADCE3738375}"/>
              </a:ext>
            </a:extLst>
          </p:cNvPr>
          <p:cNvSpPr txBox="1"/>
          <p:nvPr/>
        </p:nvSpPr>
        <p:spPr>
          <a:xfrm>
            <a:off x="9120327" y="2004704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38FE6E-771C-4777-B79B-B44EB7A576A9}"/>
              </a:ext>
            </a:extLst>
          </p:cNvPr>
          <p:cNvSpPr txBox="1"/>
          <p:nvPr/>
        </p:nvSpPr>
        <p:spPr>
          <a:xfrm>
            <a:off x="9408437" y="5046086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43D7D5-FFDA-470C-AD03-B452A57F8E9A}"/>
              </a:ext>
            </a:extLst>
          </p:cNvPr>
          <p:cNvSpPr txBox="1"/>
          <p:nvPr/>
        </p:nvSpPr>
        <p:spPr>
          <a:xfrm>
            <a:off x="9993900" y="445601"/>
            <a:ext cx="1681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Species B in stage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A427-CD93-48C2-A272-08A19EE8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89347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29" y="2172256"/>
            <a:ext cx="3476625" cy="20249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Next steps: towards a plant trait ontology?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774CAC-341B-4E4F-948E-670CEC6183FB}"/>
              </a:ext>
            </a:extLst>
          </p:cNvPr>
          <p:cNvSpPr/>
          <p:nvPr/>
        </p:nvSpPr>
        <p:spPr>
          <a:xfrm>
            <a:off x="5956917" y="1242874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FD5EC1-9F35-4D65-8AE6-6A79EA6908E4}"/>
              </a:ext>
            </a:extLst>
          </p:cNvPr>
          <p:cNvSpPr/>
          <p:nvPr/>
        </p:nvSpPr>
        <p:spPr>
          <a:xfrm>
            <a:off x="9120327" y="1389355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42745F-198E-431C-911A-0CEBF80187BF}"/>
              </a:ext>
            </a:extLst>
          </p:cNvPr>
          <p:cNvSpPr/>
          <p:nvPr/>
        </p:nvSpPr>
        <p:spPr>
          <a:xfrm>
            <a:off x="6352714" y="3864306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7FECD4-2CA7-457B-BE6A-A0377DD7259F}"/>
              </a:ext>
            </a:extLst>
          </p:cNvPr>
          <p:cNvSpPr/>
          <p:nvPr/>
        </p:nvSpPr>
        <p:spPr>
          <a:xfrm>
            <a:off x="7423213" y="2851824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1110B7-AC5C-4D09-8F42-B4AB10EC575B}"/>
              </a:ext>
            </a:extLst>
          </p:cNvPr>
          <p:cNvSpPr/>
          <p:nvPr/>
        </p:nvSpPr>
        <p:spPr>
          <a:xfrm>
            <a:off x="7474721" y="4698846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5260B1-F5AB-4D58-BFCD-7F78C8D3C015}"/>
              </a:ext>
            </a:extLst>
          </p:cNvPr>
          <p:cNvSpPr/>
          <p:nvPr/>
        </p:nvSpPr>
        <p:spPr>
          <a:xfrm>
            <a:off x="8996504" y="2989555"/>
            <a:ext cx="674702" cy="665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F0A396-D988-4624-B366-8C38679601B9}"/>
              </a:ext>
            </a:extLst>
          </p:cNvPr>
          <p:cNvSpPr/>
          <p:nvPr/>
        </p:nvSpPr>
        <p:spPr>
          <a:xfrm>
            <a:off x="8097915" y="338977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3FD87-E6EE-4D41-9481-5596189F9FE8}"/>
              </a:ext>
            </a:extLst>
          </p:cNvPr>
          <p:cNvSpPr/>
          <p:nvPr/>
        </p:nvSpPr>
        <p:spPr>
          <a:xfrm>
            <a:off x="9457678" y="4365933"/>
            <a:ext cx="674702" cy="66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2A0E96-0270-4982-A87C-F3DFB995DC8C}"/>
              </a:ext>
            </a:extLst>
          </p:cNvPr>
          <p:cNvCxnSpPr>
            <a:stCxn id="10" idx="1"/>
            <a:endCxn id="3" idx="5"/>
          </p:cNvCxnSpPr>
          <p:nvPr/>
        </p:nvCxnSpPr>
        <p:spPr>
          <a:xfrm flipH="1" flipV="1">
            <a:off x="6532811" y="1811191"/>
            <a:ext cx="989210" cy="1138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30235D-EDA3-4B53-9FA2-04261AA8F1C3}"/>
              </a:ext>
            </a:extLst>
          </p:cNvPr>
          <p:cNvCxnSpPr>
            <a:cxnSpLocks/>
            <a:stCxn id="10" idx="3"/>
            <a:endCxn id="9" idx="7"/>
          </p:cNvCxnSpPr>
          <p:nvPr/>
        </p:nvCxnSpPr>
        <p:spPr>
          <a:xfrm flipH="1">
            <a:off x="6928608" y="3420141"/>
            <a:ext cx="593413" cy="541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0FF9EB-A970-460E-BFAB-6727435956D8}"/>
              </a:ext>
            </a:extLst>
          </p:cNvPr>
          <p:cNvCxnSpPr>
            <a:stCxn id="13" idx="5"/>
            <a:endCxn id="8" idx="1"/>
          </p:cNvCxnSpPr>
          <p:nvPr/>
        </p:nvCxnSpPr>
        <p:spPr>
          <a:xfrm>
            <a:off x="8673809" y="907294"/>
            <a:ext cx="545326" cy="579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A8F528-75A0-4C8D-A02C-49ED4CB4626C}"/>
              </a:ext>
            </a:extLst>
          </p:cNvPr>
          <p:cNvCxnSpPr>
            <a:stCxn id="12" idx="2"/>
            <a:endCxn id="10" idx="6"/>
          </p:cNvCxnSpPr>
          <p:nvPr/>
        </p:nvCxnSpPr>
        <p:spPr>
          <a:xfrm flipH="1" flipV="1">
            <a:off x="8097915" y="3184737"/>
            <a:ext cx="898589" cy="137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537C9D-48EF-413B-AA8B-33146B9D28EE}"/>
              </a:ext>
            </a:extLst>
          </p:cNvPr>
          <p:cNvCxnSpPr>
            <a:stCxn id="11" idx="1"/>
            <a:endCxn id="9" idx="5"/>
          </p:cNvCxnSpPr>
          <p:nvPr/>
        </p:nvCxnSpPr>
        <p:spPr>
          <a:xfrm flipH="1" flipV="1">
            <a:off x="6928608" y="4432623"/>
            <a:ext cx="644921" cy="363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D92D8C-348E-47A0-8FF1-FF0AC7435C52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H="1" flipV="1">
            <a:off x="7760564" y="3517649"/>
            <a:ext cx="51508" cy="118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723240B-B9BB-45F4-8AC2-F991DEB20F03}"/>
              </a:ext>
            </a:extLst>
          </p:cNvPr>
          <p:cNvSpPr txBox="1"/>
          <p:nvPr/>
        </p:nvSpPr>
        <p:spPr>
          <a:xfrm>
            <a:off x="5885086" y="1920151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B0CC74-1DC4-4C15-9BB1-96BFDF46923A}"/>
              </a:ext>
            </a:extLst>
          </p:cNvPr>
          <p:cNvSpPr txBox="1"/>
          <p:nvPr/>
        </p:nvSpPr>
        <p:spPr>
          <a:xfrm>
            <a:off x="6209052" y="4615012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DC8245-F0BA-4BE6-90FA-5522E9B1271B}"/>
              </a:ext>
            </a:extLst>
          </p:cNvPr>
          <p:cNvSpPr txBox="1"/>
          <p:nvPr/>
        </p:nvSpPr>
        <p:spPr>
          <a:xfrm>
            <a:off x="7474720" y="5429155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BF6E79-AE17-4DBB-84A9-7917F04BFD9A}"/>
              </a:ext>
            </a:extLst>
          </p:cNvPr>
          <p:cNvSpPr txBox="1"/>
          <p:nvPr/>
        </p:nvSpPr>
        <p:spPr>
          <a:xfrm>
            <a:off x="7804674" y="3429000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3A8FB7-5EC3-49D4-B6EE-11E6562A3C93}"/>
              </a:ext>
            </a:extLst>
          </p:cNvPr>
          <p:cNvSpPr txBox="1"/>
          <p:nvPr/>
        </p:nvSpPr>
        <p:spPr>
          <a:xfrm>
            <a:off x="8925017" y="3641324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9F4B02-1D8D-4906-B439-4B41F2B9E1A0}"/>
              </a:ext>
            </a:extLst>
          </p:cNvPr>
          <p:cNvSpPr txBox="1"/>
          <p:nvPr/>
        </p:nvSpPr>
        <p:spPr>
          <a:xfrm>
            <a:off x="7857940" y="987907"/>
            <a:ext cx="96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9DECAD-E7CD-4EBA-AD65-5ADCE3738375}"/>
              </a:ext>
            </a:extLst>
          </p:cNvPr>
          <p:cNvSpPr txBox="1"/>
          <p:nvPr/>
        </p:nvSpPr>
        <p:spPr>
          <a:xfrm>
            <a:off x="9120327" y="2004704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38FE6E-771C-4777-B79B-B44EB7A576A9}"/>
              </a:ext>
            </a:extLst>
          </p:cNvPr>
          <p:cNvSpPr txBox="1"/>
          <p:nvPr/>
        </p:nvSpPr>
        <p:spPr>
          <a:xfrm>
            <a:off x="9408437" y="5046086"/>
            <a:ext cx="8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Trait 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78A6DA-3709-4D6E-87E9-4A87CF228EE5}"/>
              </a:ext>
            </a:extLst>
          </p:cNvPr>
          <p:cNvSpPr txBox="1"/>
          <p:nvPr/>
        </p:nvSpPr>
        <p:spPr>
          <a:xfrm>
            <a:off x="9993900" y="445601"/>
            <a:ext cx="1681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Species B in stage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4893F-C499-4394-BF01-20683291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67411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Next steps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BB989-676D-4635-B872-8494A5B0CEA0}"/>
              </a:ext>
            </a:extLst>
          </p:cNvPr>
          <p:cNvSpPr txBox="1"/>
          <p:nvPr/>
        </p:nvSpPr>
        <p:spPr>
          <a:xfrm>
            <a:off x="1198485" y="2361460"/>
            <a:ext cx="92505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Clean irrelevant information (Glossary?)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Homogenize traits across species (Synonyms?)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How to deal with comparisons?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A9D220-C87F-4DB8-B594-6C4331A4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49736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Better data extraction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D61DA-930A-4879-97E6-5785118CA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4" y="2436519"/>
            <a:ext cx="5276850" cy="293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939E8-DFD8-4DFE-BF48-93AFFF158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780" y="2015138"/>
            <a:ext cx="3492056" cy="3579906"/>
          </a:xfrm>
          <a:prstGeom prst="rect">
            <a:avLst/>
          </a:prstGeom>
        </p:spPr>
      </p:pic>
      <p:pic>
        <p:nvPicPr>
          <p:cNvPr id="11" name="Picture 10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648DBE12-032D-402A-9D0E-7DA0545FB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752" y="3645145"/>
            <a:ext cx="1143000" cy="1143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22A1BB-592B-4735-906C-F9F016C3CEA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579706" y="4216645"/>
            <a:ext cx="9110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ABF841-1C95-4877-BCF0-C0CB4A0136E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7633752" y="4216645"/>
            <a:ext cx="78246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D2E02A-687E-41BF-9703-ADD49E1C809C}"/>
              </a:ext>
            </a:extLst>
          </p:cNvPr>
          <p:cNvSpPr txBox="1"/>
          <p:nvPr/>
        </p:nvSpPr>
        <p:spPr>
          <a:xfrm>
            <a:off x="5206482" y="5712588"/>
            <a:ext cx="380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Supervised with existing curated databases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263FBF-2DBF-4394-8936-AD91BCAE7316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H="1" flipV="1">
            <a:off x="7062252" y="4788145"/>
            <a:ext cx="46407" cy="9244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D40B2-4C92-47DE-B285-AECA48B2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0976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Better data extraction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655EC-9960-4079-A1FB-743C9525A89D}"/>
              </a:ext>
            </a:extLst>
          </p:cNvPr>
          <p:cNvSpPr txBox="1"/>
          <p:nvPr/>
        </p:nvSpPr>
        <p:spPr>
          <a:xfrm>
            <a:off x="2965677" y="6405158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3"/>
              </a:rPr>
              <a:t>https://huggingface.co/spaces/huggingface/bloom_demo</a:t>
            </a:r>
            <a:endParaRPr lang="en-US" dirty="0">
              <a:effectLst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11057D-F9D7-462B-8A82-273CF1DB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3" y="2735036"/>
            <a:ext cx="11417197" cy="28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27DDA7-48B7-44D4-B8AD-0DF3F815B8B2}"/>
              </a:ext>
            </a:extLst>
          </p:cNvPr>
          <p:cNvSpPr/>
          <p:nvPr/>
        </p:nvSpPr>
        <p:spPr>
          <a:xfrm>
            <a:off x="636814" y="4090307"/>
            <a:ext cx="1673679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20DB0-315F-4B35-A57E-0E6061710657}"/>
              </a:ext>
            </a:extLst>
          </p:cNvPr>
          <p:cNvSpPr/>
          <p:nvPr/>
        </p:nvSpPr>
        <p:spPr>
          <a:xfrm>
            <a:off x="6008914" y="2530929"/>
            <a:ext cx="5861522" cy="3551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40CD5-72A4-4CBF-A2C4-65CBD4A0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796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3C8784D-E189-4B95-B366-38325681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" y="2699154"/>
            <a:ext cx="11526656" cy="290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Better data extraction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655EC-9960-4079-A1FB-743C9525A89D}"/>
              </a:ext>
            </a:extLst>
          </p:cNvPr>
          <p:cNvSpPr txBox="1"/>
          <p:nvPr/>
        </p:nvSpPr>
        <p:spPr>
          <a:xfrm>
            <a:off x="2965677" y="6405158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4"/>
              </a:rPr>
              <a:t>https://huggingface.co/spaces/huggingface/bloom_demo</a:t>
            </a:r>
            <a:endParaRPr lang="en-US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7DDA7-48B7-44D4-B8AD-0DF3F815B8B2}"/>
              </a:ext>
            </a:extLst>
          </p:cNvPr>
          <p:cNvSpPr/>
          <p:nvPr/>
        </p:nvSpPr>
        <p:spPr>
          <a:xfrm>
            <a:off x="636814" y="4090307"/>
            <a:ext cx="1673679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20DB0-315F-4B35-A57E-0E6061710657}"/>
              </a:ext>
            </a:extLst>
          </p:cNvPr>
          <p:cNvSpPr/>
          <p:nvPr/>
        </p:nvSpPr>
        <p:spPr>
          <a:xfrm>
            <a:off x="6008914" y="2530929"/>
            <a:ext cx="5861522" cy="3551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A62364-6A10-438D-A1FF-EEF013CF7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1889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30B5157-6A87-4FDF-9792-A48BAEF6B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" y="2716843"/>
            <a:ext cx="11476264" cy="286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Better data extraction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655EC-9960-4079-A1FB-743C9525A89D}"/>
              </a:ext>
            </a:extLst>
          </p:cNvPr>
          <p:cNvSpPr txBox="1"/>
          <p:nvPr/>
        </p:nvSpPr>
        <p:spPr>
          <a:xfrm>
            <a:off x="2965677" y="6405158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4"/>
              </a:rPr>
              <a:t>https://huggingface.co/spaces/huggingface/bloom_demo</a:t>
            </a:r>
            <a:endParaRPr lang="en-US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7DDA7-48B7-44D4-B8AD-0DF3F815B8B2}"/>
              </a:ext>
            </a:extLst>
          </p:cNvPr>
          <p:cNvSpPr/>
          <p:nvPr/>
        </p:nvSpPr>
        <p:spPr>
          <a:xfrm>
            <a:off x="2571752" y="3865626"/>
            <a:ext cx="1583870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20DB0-315F-4B35-A57E-0E6061710657}"/>
              </a:ext>
            </a:extLst>
          </p:cNvPr>
          <p:cNvSpPr/>
          <p:nvPr/>
        </p:nvSpPr>
        <p:spPr>
          <a:xfrm>
            <a:off x="6008914" y="2530929"/>
            <a:ext cx="5861522" cy="3551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EA83BD-2271-472F-ADCD-BCAA217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0411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9BF5D5D-4BCA-44E9-B0DF-F039EBA3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2" y="2692351"/>
            <a:ext cx="11675219" cy="305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Better data extraction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655EC-9960-4079-A1FB-743C9525A89D}"/>
              </a:ext>
            </a:extLst>
          </p:cNvPr>
          <p:cNvSpPr txBox="1"/>
          <p:nvPr/>
        </p:nvSpPr>
        <p:spPr>
          <a:xfrm>
            <a:off x="2965677" y="6405158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4"/>
              </a:rPr>
              <a:t>https://huggingface.co/spaces/huggingface/bloom_demo</a:t>
            </a:r>
            <a:endParaRPr lang="en-US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7DDA7-48B7-44D4-B8AD-0DF3F815B8B2}"/>
              </a:ext>
            </a:extLst>
          </p:cNvPr>
          <p:cNvSpPr/>
          <p:nvPr/>
        </p:nvSpPr>
        <p:spPr>
          <a:xfrm>
            <a:off x="891540" y="3620697"/>
            <a:ext cx="1802674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20DB0-315F-4B35-A57E-0E6061710657}"/>
              </a:ext>
            </a:extLst>
          </p:cNvPr>
          <p:cNvSpPr/>
          <p:nvPr/>
        </p:nvSpPr>
        <p:spPr>
          <a:xfrm>
            <a:off x="6008914" y="2530929"/>
            <a:ext cx="5861522" cy="3551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46555-A252-4D76-86A9-1D3165CC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042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9557570-19D8-4E6A-BE5F-DD49CDE5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9" y="2664379"/>
            <a:ext cx="11941224" cy="29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Better data extraction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655EC-9960-4079-A1FB-743C9525A89D}"/>
              </a:ext>
            </a:extLst>
          </p:cNvPr>
          <p:cNvSpPr txBox="1"/>
          <p:nvPr/>
        </p:nvSpPr>
        <p:spPr>
          <a:xfrm>
            <a:off x="2965677" y="6405158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4"/>
              </a:rPr>
              <a:t>https://huggingface.co/spaces/huggingface/bloom_demo</a:t>
            </a:r>
            <a:endParaRPr lang="en-US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7DDA7-48B7-44D4-B8AD-0DF3F815B8B2}"/>
              </a:ext>
            </a:extLst>
          </p:cNvPr>
          <p:cNvSpPr/>
          <p:nvPr/>
        </p:nvSpPr>
        <p:spPr>
          <a:xfrm>
            <a:off x="891540" y="3620697"/>
            <a:ext cx="1802674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20DB0-315F-4B35-A57E-0E6061710657}"/>
              </a:ext>
            </a:extLst>
          </p:cNvPr>
          <p:cNvSpPr/>
          <p:nvPr/>
        </p:nvSpPr>
        <p:spPr>
          <a:xfrm>
            <a:off x="6008914" y="2530929"/>
            <a:ext cx="5861522" cy="3551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689B1F-B15D-4E6A-938F-B982BC69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950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22A860F-B38D-48B1-AEED-159FB5EB4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7" y="2624488"/>
            <a:ext cx="12297247" cy="355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Better data extraction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655EC-9960-4079-A1FB-743C9525A89D}"/>
              </a:ext>
            </a:extLst>
          </p:cNvPr>
          <p:cNvSpPr txBox="1"/>
          <p:nvPr/>
        </p:nvSpPr>
        <p:spPr>
          <a:xfrm>
            <a:off x="2965677" y="6405158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4"/>
              </a:rPr>
              <a:t>https://huggingface.co/spaces/huggingface/bloom_demo</a:t>
            </a:r>
            <a:endParaRPr lang="en-US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7DDA7-48B7-44D4-B8AD-0DF3F815B8B2}"/>
              </a:ext>
            </a:extLst>
          </p:cNvPr>
          <p:cNvSpPr/>
          <p:nvPr/>
        </p:nvSpPr>
        <p:spPr>
          <a:xfrm>
            <a:off x="891540" y="3620697"/>
            <a:ext cx="4243796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20DB0-315F-4B35-A57E-0E6061710657}"/>
              </a:ext>
            </a:extLst>
          </p:cNvPr>
          <p:cNvSpPr/>
          <p:nvPr/>
        </p:nvSpPr>
        <p:spPr>
          <a:xfrm>
            <a:off x="6008914" y="2530928"/>
            <a:ext cx="5861522" cy="37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1F3A9-5873-44BA-823B-CAEAF086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59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2516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800" dirty="0">
                <a:solidFill>
                  <a:schemeClr val="bg1"/>
                </a:solidFill>
              </a:rPr>
              <a:t>c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lassical CNN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6C053-C3AB-4615-8F0C-380948956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180" y="3626271"/>
            <a:ext cx="2095500" cy="210502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AF5683-81A4-43F2-90CC-83AFA7C60F35}"/>
              </a:ext>
            </a:extLst>
          </p:cNvPr>
          <p:cNvCxnSpPr/>
          <p:nvPr/>
        </p:nvCxnSpPr>
        <p:spPr>
          <a:xfrm>
            <a:off x="3649444" y="469690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7D717F-8CA1-4C8D-91C0-5ADD589F7EAD}"/>
              </a:ext>
            </a:extLst>
          </p:cNvPr>
          <p:cNvCxnSpPr>
            <a:cxnSpLocks/>
          </p:cNvCxnSpPr>
          <p:nvPr/>
        </p:nvCxnSpPr>
        <p:spPr>
          <a:xfrm>
            <a:off x="7642483" y="469690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064D599-B211-465B-9C24-60216E5ED1DD}"/>
              </a:ext>
            </a:extLst>
          </p:cNvPr>
          <p:cNvSpPr/>
          <p:nvPr/>
        </p:nvSpPr>
        <p:spPr>
          <a:xfrm>
            <a:off x="4262280" y="3626271"/>
            <a:ext cx="3380203" cy="2023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AF0A4D42-D3E2-4595-A7D7-FB57A1B9D9D5}"/>
              </a:ext>
            </a:extLst>
          </p:cNvPr>
          <p:cNvSpPr txBox="1"/>
          <p:nvPr/>
        </p:nvSpPr>
        <p:spPr>
          <a:xfrm>
            <a:off x="8579322" y="4398399"/>
            <a:ext cx="1640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Almost sure it’s </a:t>
            </a:r>
          </a:p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 polar bear</a:t>
            </a:r>
          </a:p>
        </p:txBody>
      </p:sp>
      <p:pic>
        <p:nvPicPr>
          <p:cNvPr id="31" name="Picture 30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113E1010-9396-4F1B-92F2-F45BD69F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284" y="4103898"/>
            <a:ext cx="1143000" cy="1143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40DBC-8F46-46DA-B698-472C91FD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07108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EB65796-CF10-492D-9F50-8284FB79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8" y="2662413"/>
            <a:ext cx="11946197" cy="30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Better data extraction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655EC-9960-4079-A1FB-743C9525A89D}"/>
              </a:ext>
            </a:extLst>
          </p:cNvPr>
          <p:cNvSpPr txBox="1"/>
          <p:nvPr/>
        </p:nvSpPr>
        <p:spPr>
          <a:xfrm>
            <a:off x="2965677" y="6405158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4"/>
              </a:rPr>
              <a:t>https://huggingface.co/spaces/huggingface/bloom_demo</a:t>
            </a:r>
            <a:endParaRPr lang="en-US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7DDA7-48B7-44D4-B8AD-0DF3F815B8B2}"/>
              </a:ext>
            </a:extLst>
          </p:cNvPr>
          <p:cNvSpPr/>
          <p:nvPr/>
        </p:nvSpPr>
        <p:spPr>
          <a:xfrm>
            <a:off x="1755321" y="4090141"/>
            <a:ext cx="3763736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20DB0-315F-4B35-A57E-0E6061710657}"/>
              </a:ext>
            </a:extLst>
          </p:cNvPr>
          <p:cNvSpPr/>
          <p:nvPr/>
        </p:nvSpPr>
        <p:spPr>
          <a:xfrm>
            <a:off x="6008914" y="2530928"/>
            <a:ext cx="5861522" cy="37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1E0B65-C97B-498E-9B0A-280B80F8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60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428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4DB92A2-249F-45CA-904C-804E9551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69" y="2669720"/>
            <a:ext cx="11694901" cy="38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Better data extraction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655EC-9960-4079-A1FB-743C9525A89D}"/>
              </a:ext>
            </a:extLst>
          </p:cNvPr>
          <p:cNvSpPr txBox="1"/>
          <p:nvPr/>
        </p:nvSpPr>
        <p:spPr>
          <a:xfrm>
            <a:off x="2965677" y="6486798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4"/>
              </a:rPr>
              <a:t>https://huggingface.co/spaces/huggingface/bloom_demo</a:t>
            </a:r>
            <a:endParaRPr lang="en-US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7DDA7-48B7-44D4-B8AD-0DF3F815B8B2}"/>
              </a:ext>
            </a:extLst>
          </p:cNvPr>
          <p:cNvSpPr/>
          <p:nvPr/>
        </p:nvSpPr>
        <p:spPr>
          <a:xfrm>
            <a:off x="1755321" y="4090141"/>
            <a:ext cx="3763736" cy="18777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20DB0-315F-4B35-A57E-0E6061710657}"/>
              </a:ext>
            </a:extLst>
          </p:cNvPr>
          <p:cNvSpPr/>
          <p:nvPr/>
        </p:nvSpPr>
        <p:spPr>
          <a:xfrm>
            <a:off x="6008914" y="2530928"/>
            <a:ext cx="5861522" cy="402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543CF7-C2D3-438C-A8CD-6B276F75889C}"/>
              </a:ext>
            </a:extLst>
          </p:cNvPr>
          <p:cNvSpPr/>
          <p:nvPr/>
        </p:nvSpPr>
        <p:spPr>
          <a:xfrm>
            <a:off x="289369" y="5608864"/>
            <a:ext cx="5719545" cy="951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39A21-69B3-4C77-84C5-096C556A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61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817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Visual-text Hybrid model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pic>
        <p:nvPicPr>
          <p:cNvPr id="7" name="Picture 64">
            <a:extLst>
              <a:ext uri="{FF2B5EF4-FFF2-40B4-BE49-F238E27FC236}">
                <a16:creationId xmlns:a16="http://schemas.microsoft.com/office/drawing/2014/main" id="{F15CD866-FDEC-455C-A0A5-92F8D92AD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9"/>
          <a:stretch/>
        </p:blipFill>
        <p:spPr bwMode="auto">
          <a:xfrm>
            <a:off x="541822" y="3026791"/>
            <a:ext cx="2954296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64882FE9-F208-42EB-B6D9-00030EDB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868" y="4151217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ED5D7B-9294-41AA-A31F-0180AF8C5E76}"/>
              </a:ext>
            </a:extLst>
          </p:cNvPr>
          <p:cNvSpPr txBox="1"/>
          <p:nvPr/>
        </p:nvSpPr>
        <p:spPr>
          <a:xfrm>
            <a:off x="5668619" y="3984053"/>
            <a:ext cx="24011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 leaves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lternate leaves</a:t>
            </a:r>
            <a:br>
              <a:rPr lang="en-US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Toothed lobes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harp lobes</a:t>
            </a:r>
            <a:endParaRPr lang="en-US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Lustrous leaves</a:t>
            </a:r>
            <a:endParaRPr lang="en-US" dirty="0">
              <a:effectLst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BC9792-1997-4EF7-84CB-F5D18AD1CCE0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3496118" y="4722241"/>
            <a:ext cx="514750" cy="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0001B9-F2C7-4568-B0C0-41AFD9AC97B2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5153868" y="4722717"/>
            <a:ext cx="5147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2CEA11A-A2AD-48CF-A6E3-397B9CBB00F9}"/>
              </a:ext>
            </a:extLst>
          </p:cNvPr>
          <p:cNvSpPr txBox="1"/>
          <p:nvPr/>
        </p:nvSpPr>
        <p:spPr>
          <a:xfrm>
            <a:off x="10110646" y="4277626"/>
            <a:ext cx="18919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40% Q. rubra</a:t>
            </a:r>
            <a:endParaRPr lang="pt-BR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27% Q. ilex</a:t>
            </a:r>
            <a:endParaRPr lang="pt-BR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1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...</a:t>
            </a:r>
            <a:endParaRPr lang="pt-BR" dirty="0">
              <a:effectLst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A65F18-FAB5-459A-BA74-81CE9291780F}"/>
              </a:ext>
            </a:extLst>
          </p:cNvPr>
          <p:cNvCxnSpPr>
            <a:cxnSpLocks/>
          </p:cNvCxnSpPr>
          <p:nvPr/>
        </p:nvCxnSpPr>
        <p:spPr>
          <a:xfrm flipV="1">
            <a:off x="7884737" y="4722241"/>
            <a:ext cx="504661" cy="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E7C46695-F70C-4685-8E78-696E734BD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523" y="4150741"/>
            <a:ext cx="1143000" cy="11430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8199C95-C7C6-42E3-B396-EC863714E1E5}"/>
              </a:ext>
            </a:extLst>
          </p:cNvPr>
          <p:cNvCxnSpPr>
            <a:cxnSpLocks/>
          </p:cNvCxnSpPr>
          <p:nvPr/>
        </p:nvCxnSpPr>
        <p:spPr>
          <a:xfrm flipV="1">
            <a:off x="9532400" y="4696408"/>
            <a:ext cx="504661" cy="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00D3F42-2241-423C-9B63-82235273EF60}"/>
              </a:ext>
            </a:extLst>
          </p:cNvPr>
          <p:cNvSpPr txBox="1"/>
          <p:nvPr/>
        </p:nvSpPr>
        <p:spPr>
          <a:xfrm>
            <a:off x="4474346" y="2166151"/>
            <a:ext cx="4341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train this? We only have a class label per image!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1FD7A7-4EB9-4BE0-B50C-7FA24B04BD2A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 flipH="1">
            <a:off x="4582368" y="3120258"/>
            <a:ext cx="2062568" cy="10309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59AB7-E819-42D0-B043-6C0FFF91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62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67889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Visual-text Hybrid model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pic>
        <p:nvPicPr>
          <p:cNvPr id="7" name="Picture 64">
            <a:extLst>
              <a:ext uri="{FF2B5EF4-FFF2-40B4-BE49-F238E27FC236}">
                <a16:creationId xmlns:a16="http://schemas.microsoft.com/office/drawing/2014/main" id="{F15CD866-FDEC-455C-A0A5-92F8D92AD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9"/>
          <a:stretch/>
        </p:blipFill>
        <p:spPr bwMode="auto">
          <a:xfrm>
            <a:off x="541822" y="2626760"/>
            <a:ext cx="1613117" cy="18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close up of a tree trunk&#10;&#10;Description automatically generated with medium confidence">
            <a:extLst>
              <a:ext uri="{FF2B5EF4-FFF2-40B4-BE49-F238E27FC236}">
                <a16:creationId xmlns:a16="http://schemas.microsoft.com/office/drawing/2014/main" id="{6263B9BF-0A25-468A-A9E7-CA00F8167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8" r="19844"/>
          <a:stretch/>
        </p:blipFill>
        <p:spPr>
          <a:xfrm>
            <a:off x="561708" y="4775292"/>
            <a:ext cx="1613117" cy="18573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5D17F6-53CC-4B6F-8A00-9D21C5AE52F8}"/>
              </a:ext>
            </a:extLst>
          </p:cNvPr>
          <p:cNvSpPr txBox="1"/>
          <p:nvPr/>
        </p:nvSpPr>
        <p:spPr>
          <a:xfrm>
            <a:off x="2331370" y="2813852"/>
            <a:ext cx="24011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 leaves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lternate leaves</a:t>
            </a:r>
            <a:br>
              <a:rPr lang="en-US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Toothed lobes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harp lobes</a:t>
            </a:r>
            <a:endParaRPr lang="en-US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Lustrous leaves</a:t>
            </a:r>
            <a:endParaRPr lang="en-US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BABB67-A67C-4779-936B-613C23331EC9}"/>
              </a:ext>
            </a:extLst>
          </p:cNvPr>
          <p:cNvSpPr txBox="1"/>
          <p:nvPr/>
        </p:nvSpPr>
        <p:spPr>
          <a:xfrm>
            <a:off x="2331370" y="5196619"/>
            <a:ext cx="2725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Scaly bark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Dark reddish gray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Smooth when young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B8AB29-2888-47A6-AD7B-C03B6D4D4521}"/>
              </a:ext>
            </a:extLst>
          </p:cNvPr>
          <p:cNvSpPr txBox="1"/>
          <p:nvPr/>
        </p:nvSpPr>
        <p:spPr>
          <a:xfrm>
            <a:off x="6926892" y="4216663"/>
            <a:ext cx="434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Standard captioning task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6340FE-0765-4AFD-9D39-EA83899E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63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587069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Visual-text Hybrid model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Next steps</a:t>
            </a:r>
          </a:p>
        </p:txBody>
      </p:sp>
      <p:pic>
        <p:nvPicPr>
          <p:cNvPr id="7" name="Picture 64">
            <a:extLst>
              <a:ext uri="{FF2B5EF4-FFF2-40B4-BE49-F238E27FC236}">
                <a16:creationId xmlns:a16="http://schemas.microsoft.com/office/drawing/2014/main" id="{F15CD866-FDEC-455C-A0A5-92F8D92AD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9"/>
          <a:stretch/>
        </p:blipFill>
        <p:spPr bwMode="auto">
          <a:xfrm>
            <a:off x="541822" y="2626760"/>
            <a:ext cx="1613117" cy="18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close up of a tree trunk&#10;&#10;Description automatically generated with medium confidence">
            <a:extLst>
              <a:ext uri="{FF2B5EF4-FFF2-40B4-BE49-F238E27FC236}">
                <a16:creationId xmlns:a16="http://schemas.microsoft.com/office/drawing/2014/main" id="{6263B9BF-0A25-468A-A9E7-CA00F8167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8" r="19844"/>
          <a:stretch/>
        </p:blipFill>
        <p:spPr>
          <a:xfrm>
            <a:off x="561708" y="4775292"/>
            <a:ext cx="1613117" cy="18573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5D17F6-53CC-4B6F-8A00-9D21C5AE52F8}"/>
              </a:ext>
            </a:extLst>
          </p:cNvPr>
          <p:cNvSpPr txBox="1"/>
          <p:nvPr/>
        </p:nvSpPr>
        <p:spPr>
          <a:xfrm>
            <a:off x="4379976" y="3124570"/>
            <a:ext cx="24011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 leaves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lternate leaves</a:t>
            </a:r>
            <a:br>
              <a:rPr lang="en-US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Toothed lobes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harp lobes</a:t>
            </a:r>
            <a:endParaRPr lang="en-US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Lustrous leaves</a:t>
            </a:r>
            <a:endParaRPr lang="en-US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BABB67-A67C-4779-936B-613C23331EC9}"/>
              </a:ext>
            </a:extLst>
          </p:cNvPr>
          <p:cNvSpPr txBox="1"/>
          <p:nvPr/>
        </p:nvSpPr>
        <p:spPr>
          <a:xfrm>
            <a:off x="4379976" y="4503650"/>
            <a:ext cx="27250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Scaly bark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Dark reddish gray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Smooth when young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Etc.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Etc.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...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B8AB29-2888-47A6-AD7B-C03B6D4D4521}"/>
              </a:ext>
            </a:extLst>
          </p:cNvPr>
          <p:cNvSpPr txBox="1"/>
          <p:nvPr/>
        </p:nvSpPr>
        <p:spPr>
          <a:xfrm>
            <a:off x="7308998" y="4044685"/>
            <a:ext cx="4341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supervision is much weaker!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16FDF8-E8FC-4648-90D4-DEC2A80A4B41}"/>
              </a:ext>
            </a:extLst>
          </p:cNvPr>
          <p:cNvSpPr txBox="1"/>
          <p:nvPr/>
        </p:nvSpPr>
        <p:spPr>
          <a:xfrm>
            <a:off x="2270503" y="3562901"/>
            <a:ext cx="2401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Q. rubra</a:t>
            </a:r>
            <a:endParaRPr lang="en-US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BDEC2D-8018-4A38-842A-563E6AF178F1}"/>
              </a:ext>
            </a:extLst>
          </p:cNvPr>
          <p:cNvSpPr txBox="1"/>
          <p:nvPr/>
        </p:nvSpPr>
        <p:spPr>
          <a:xfrm>
            <a:off x="2270503" y="5519312"/>
            <a:ext cx="2401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Q. rubra</a:t>
            </a:r>
            <a:endParaRPr lang="en-US" dirty="0">
              <a:effectLst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75719D-EE66-4DC4-856B-28DDD5FBD26F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71095" y="4478273"/>
            <a:ext cx="908881" cy="10410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F6FFB2-3721-4B52-8FD5-89D1A33D680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471095" y="3932233"/>
            <a:ext cx="908881" cy="5051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E1CCF7-EC98-41A8-AB8B-0C969AA9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64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311100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1C50E-B144-3EA7-B763-04A17181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B217B40-A8E4-493F-A511-679A84D2DD33}"/>
              </a:ext>
            </a:extLst>
          </p:cNvPr>
          <p:cNvSpPr txBox="1">
            <a:spLocks/>
          </p:cNvSpPr>
          <p:nvPr/>
        </p:nvSpPr>
        <p:spPr>
          <a:xfrm>
            <a:off x="891540" y="439172"/>
            <a:ext cx="6976872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E1CCF7-EC98-41A8-AB8B-0C969AA9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65</a:t>
            </a:fld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E57C0C-CBCD-4458-8FF7-E8E9B0F85F12}"/>
              </a:ext>
            </a:extLst>
          </p:cNvPr>
          <p:cNvSpPr txBox="1"/>
          <p:nvPr/>
        </p:nvSpPr>
        <p:spPr>
          <a:xfrm>
            <a:off x="411217" y="2764682"/>
            <a:ext cx="113695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ingredients seem feasible: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Building a coherent database of species descriptions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Training a vision deep learning model with a trait bottleneck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Let’s cook a visual-language model that works like a botanist!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750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CED57-7C00-CCA2-D4C6-4AC9B218A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1566473"/>
            <a:ext cx="10601325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Lots of work ahead!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7BB81-B7B6-D529-B663-020021FF9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8" y="4092320"/>
            <a:ext cx="10601325" cy="11448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6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you!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BBE0C-57C9-4A9C-8B37-D3B5B31D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66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28903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Visual-Language Hybrid Model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6C053-C3AB-4615-8F0C-380948956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180" y="3626271"/>
            <a:ext cx="2095500" cy="210502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79E60F-675E-4DFF-95C6-A125EA451889}"/>
              </a:ext>
            </a:extLst>
          </p:cNvPr>
          <p:cNvCxnSpPr/>
          <p:nvPr/>
        </p:nvCxnSpPr>
        <p:spPr>
          <a:xfrm>
            <a:off x="3649444" y="371029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CCF80C-8978-48FE-B422-40F01818A78F}"/>
              </a:ext>
            </a:extLst>
          </p:cNvPr>
          <p:cNvCxnSpPr/>
          <p:nvPr/>
        </p:nvCxnSpPr>
        <p:spPr>
          <a:xfrm>
            <a:off x="5176868" y="3710294"/>
            <a:ext cx="612836" cy="9144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0">
            <a:extLst>
              <a:ext uri="{FF2B5EF4-FFF2-40B4-BE49-F238E27FC236}">
                <a16:creationId xmlns:a16="http://schemas.microsoft.com/office/drawing/2014/main" id="{DFD73ACB-ECE4-47F9-B716-6F0E91C853BB}"/>
              </a:ext>
            </a:extLst>
          </p:cNvPr>
          <p:cNvSpPr txBox="1"/>
          <p:nvPr/>
        </p:nvSpPr>
        <p:spPr>
          <a:xfrm>
            <a:off x="5826468" y="3201462"/>
            <a:ext cx="2047880" cy="1035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The surroundings look white and flat,</a:t>
            </a:r>
          </a:p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Probably ice, but maybe a salt flat.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53F975-5877-442D-AC06-1A293E7094B7}"/>
              </a:ext>
            </a:extLst>
          </p:cNvPr>
          <p:cNvSpPr/>
          <p:nvPr/>
        </p:nvSpPr>
        <p:spPr>
          <a:xfrm>
            <a:off x="4262280" y="3431402"/>
            <a:ext cx="877824" cy="576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AF5683-81A4-43F2-90CC-83AFA7C60F35}"/>
              </a:ext>
            </a:extLst>
          </p:cNvPr>
          <p:cNvCxnSpPr/>
          <p:nvPr/>
        </p:nvCxnSpPr>
        <p:spPr>
          <a:xfrm>
            <a:off x="3649444" y="469690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7D717F-8CA1-4C8D-91C0-5ADD589F7EAD}"/>
              </a:ext>
            </a:extLst>
          </p:cNvPr>
          <p:cNvCxnSpPr/>
          <p:nvPr/>
        </p:nvCxnSpPr>
        <p:spPr>
          <a:xfrm>
            <a:off x="5176868" y="4696904"/>
            <a:ext cx="612836" cy="9144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7">
            <a:extLst>
              <a:ext uri="{FF2B5EF4-FFF2-40B4-BE49-F238E27FC236}">
                <a16:creationId xmlns:a16="http://schemas.microsoft.com/office/drawing/2014/main" id="{A4EA0092-DFF4-430E-9215-A00DDA8AC2AC}"/>
              </a:ext>
            </a:extLst>
          </p:cNvPr>
          <p:cNvSpPr txBox="1"/>
          <p:nvPr/>
        </p:nvSpPr>
        <p:spPr>
          <a:xfrm>
            <a:off x="5826468" y="4430132"/>
            <a:ext cx="2047880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There is one large object in the middle.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64D599-B211-465B-9C24-60216E5ED1DD}"/>
              </a:ext>
            </a:extLst>
          </p:cNvPr>
          <p:cNvSpPr/>
          <p:nvPr/>
        </p:nvSpPr>
        <p:spPr>
          <a:xfrm>
            <a:off x="4262280" y="4418012"/>
            <a:ext cx="877824" cy="576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A222B5-4F3B-4B7C-B8EF-123AAEE01B23}"/>
              </a:ext>
            </a:extLst>
          </p:cNvPr>
          <p:cNvCxnSpPr>
            <a:endCxn id="25" idx="1"/>
          </p:cNvCxnSpPr>
          <p:nvPr/>
        </p:nvCxnSpPr>
        <p:spPr>
          <a:xfrm>
            <a:off x="3658588" y="5683514"/>
            <a:ext cx="2734244" cy="9144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2FED2C-B72A-4D12-B857-1823EABB2F60}"/>
              </a:ext>
            </a:extLst>
          </p:cNvPr>
          <p:cNvCxnSpPr/>
          <p:nvPr/>
        </p:nvCxnSpPr>
        <p:spPr>
          <a:xfrm>
            <a:off x="7343996" y="5683514"/>
            <a:ext cx="612836" cy="9144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1">
            <a:extLst>
              <a:ext uri="{FF2B5EF4-FFF2-40B4-BE49-F238E27FC236}">
                <a16:creationId xmlns:a16="http://schemas.microsoft.com/office/drawing/2014/main" id="{71CCF34A-FBA8-46F1-A2B2-68E07BABD4CC}"/>
              </a:ext>
            </a:extLst>
          </p:cNvPr>
          <p:cNvSpPr txBox="1"/>
          <p:nvPr/>
        </p:nvSpPr>
        <p:spPr>
          <a:xfrm>
            <a:off x="7966164" y="5416742"/>
            <a:ext cx="20478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It’s furry, white, with large paws, black nose and eyes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6A1EEA-F103-4704-9071-C2AB2B76BE23}"/>
              </a:ext>
            </a:extLst>
          </p:cNvPr>
          <p:cNvSpPr/>
          <p:nvPr/>
        </p:nvSpPr>
        <p:spPr>
          <a:xfrm>
            <a:off x="6392832" y="5404622"/>
            <a:ext cx="877824" cy="576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AA2563-8DE0-43FD-BBA1-F3220A9D54DA}"/>
              </a:ext>
            </a:extLst>
          </p:cNvPr>
          <p:cNvCxnSpPr>
            <a:stCxn id="20" idx="2"/>
            <a:endCxn id="25" idx="0"/>
          </p:cNvCxnSpPr>
          <p:nvPr/>
        </p:nvCxnSpPr>
        <p:spPr>
          <a:xfrm flipH="1">
            <a:off x="6831744" y="4963676"/>
            <a:ext cx="18664" cy="440946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8">
            <a:extLst>
              <a:ext uri="{FF2B5EF4-FFF2-40B4-BE49-F238E27FC236}">
                <a16:creationId xmlns:a16="http://schemas.microsoft.com/office/drawing/2014/main" id="{AF0A4D42-D3E2-4595-A7D7-FB57A1B9D9D5}"/>
              </a:ext>
            </a:extLst>
          </p:cNvPr>
          <p:cNvSpPr txBox="1"/>
          <p:nvPr/>
        </p:nvSpPr>
        <p:spPr>
          <a:xfrm>
            <a:off x="8560712" y="3626271"/>
            <a:ext cx="1640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Almost sure it’s </a:t>
            </a:r>
          </a:p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 polar bear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C02DD5-2121-45E4-9739-3664F7D6F2A9}"/>
              </a:ext>
            </a:extLst>
          </p:cNvPr>
          <p:cNvCxnSpPr/>
          <p:nvPr/>
        </p:nvCxnSpPr>
        <p:spPr>
          <a:xfrm>
            <a:off x="7874348" y="3894126"/>
            <a:ext cx="612836" cy="9144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5D742B3-7957-410E-AD70-3E4340C1D535}"/>
              </a:ext>
            </a:extLst>
          </p:cNvPr>
          <p:cNvCxnSpPr/>
          <p:nvPr/>
        </p:nvCxnSpPr>
        <p:spPr>
          <a:xfrm flipV="1">
            <a:off x="7874348" y="4258617"/>
            <a:ext cx="686364" cy="411022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29D964-9D19-4FFA-B884-5E044878219B}"/>
              </a:ext>
            </a:extLst>
          </p:cNvPr>
          <p:cNvCxnSpPr>
            <a:stCxn id="24" idx="0"/>
          </p:cNvCxnSpPr>
          <p:nvPr/>
        </p:nvCxnSpPr>
        <p:spPr>
          <a:xfrm flipV="1">
            <a:off x="8990104" y="4332087"/>
            <a:ext cx="0" cy="1084655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87A93-D525-48A8-906F-AC659628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0118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800" dirty="0">
                <a:solidFill>
                  <a:schemeClr val="bg1"/>
                </a:solidFill>
              </a:rPr>
              <a:t>c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lassical CNN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6C053-C3AB-4615-8F0C-380948956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180" y="3626271"/>
            <a:ext cx="2095500" cy="210502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AF5683-81A4-43F2-90CC-83AFA7C60F35}"/>
              </a:ext>
            </a:extLst>
          </p:cNvPr>
          <p:cNvCxnSpPr/>
          <p:nvPr/>
        </p:nvCxnSpPr>
        <p:spPr>
          <a:xfrm>
            <a:off x="3649444" y="469690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7D717F-8CA1-4C8D-91C0-5ADD589F7EAD}"/>
              </a:ext>
            </a:extLst>
          </p:cNvPr>
          <p:cNvCxnSpPr>
            <a:cxnSpLocks/>
          </p:cNvCxnSpPr>
          <p:nvPr/>
        </p:nvCxnSpPr>
        <p:spPr>
          <a:xfrm>
            <a:off x="7642483" y="469690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064D599-B211-465B-9C24-60216E5ED1DD}"/>
              </a:ext>
            </a:extLst>
          </p:cNvPr>
          <p:cNvSpPr/>
          <p:nvPr/>
        </p:nvSpPr>
        <p:spPr>
          <a:xfrm>
            <a:off x="4262280" y="3626271"/>
            <a:ext cx="3380203" cy="2023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AF0A4D42-D3E2-4595-A7D7-FB57A1B9D9D5}"/>
              </a:ext>
            </a:extLst>
          </p:cNvPr>
          <p:cNvSpPr txBox="1"/>
          <p:nvPr/>
        </p:nvSpPr>
        <p:spPr>
          <a:xfrm>
            <a:off x="8579322" y="4398399"/>
            <a:ext cx="1640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Almost sure it’s </a:t>
            </a:r>
          </a:p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 polar bear</a:t>
            </a:r>
          </a:p>
        </p:txBody>
      </p:sp>
      <p:pic>
        <p:nvPicPr>
          <p:cNvPr id="31" name="Picture 30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113E1010-9396-4F1B-92F2-F45BD69F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284" y="4103898"/>
            <a:ext cx="1143000" cy="1143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40DBC-8F46-46DA-B698-472C91FD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8</a:t>
            </a:fld>
            <a:endParaRPr lang="en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943745-B7ED-4095-9392-15B81CA028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99" y="2025445"/>
            <a:ext cx="2095500" cy="210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45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51674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EB7B5-772F-7898-561D-B15D48A4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452842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800" dirty="0">
                <a:solidFill>
                  <a:schemeClr val="bg1"/>
                </a:solidFill>
              </a:rPr>
              <a:t>c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lassical CNN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62374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55A1660C-49A9-4CC6-8876-150E8C0D1C09}"/>
              </a:ext>
            </a:extLst>
          </p:cNvPr>
          <p:cNvSpPr txBox="1">
            <a:spLocks/>
          </p:cNvSpPr>
          <p:nvPr/>
        </p:nvSpPr>
        <p:spPr>
          <a:xfrm>
            <a:off x="1499085" y="437481"/>
            <a:ext cx="224080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26C053-C3AB-4615-8F0C-380948956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180" y="3626271"/>
            <a:ext cx="2095500" cy="210502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AF5683-81A4-43F2-90CC-83AFA7C60F35}"/>
              </a:ext>
            </a:extLst>
          </p:cNvPr>
          <p:cNvCxnSpPr/>
          <p:nvPr/>
        </p:nvCxnSpPr>
        <p:spPr>
          <a:xfrm>
            <a:off x="3649444" y="469690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7D717F-8CA1-4C8D-91C0-5ADD589F7EAD}"/>
              </a:ext>
            </a:extLst>
          </p:cNvPr>
          <p:cNvCxnSpPr>
            <a:cxnSpLocks/>
          </p:cNvCxnSpPr>
          <p:nvPr/>
        </p:nvCxnSpPr>
        <p:spPr>
          <a:xfrm>
            <a:off x="7642483" y="4696904"/>
            <a:ext cx="612836" cy="0"/>
          </a:xfrm>
          <a:prstGeom prst="straightConnector1">
            <a:avLst/>
          </a:prstGeom>
          <a:ln w="158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064D599-B211-465B-9C24-60216E5ED1DD}"/>
              </a:ext>
            </a:extLst>
          </p:cNvPr>
          <p:cNvSpPr/>
          <p:nvPr/>
        </p:nvSpPr>
        <p:spPr>
          <a:xfrm>
            <a:off x="4262280" y="3626271"/>
            <a:ext cx="3380203" cy="2023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AF0A4D42-D3E2-4595-A7D7-FB57A1B9D9D5}"/>
              </a:ext>
            </a:extLst>
          </p:cNvPr>
          <p:cNvSpPr txBox="1"/>
          <p:nvPr/>
        </p:nvSpPr>
        <p:spPr>
          <a:xfrm>
            <a:off x="8579322" y="4398399"/>
            <a:ext cx="1640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Almost sure it’s </a:t>
            </a:r>
          </a:p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a polar bear</a:t>
            </a:r>
          </a:p>
        </p:txBody>
      </p:sp>
      <p:pic>
        <p:nvPicPr>
          <p:cNvPr id="31" name="Picture 30" descr="A picture containing handcart, gauge&#10;&#10;Description automatically generated">
            <a:extLst>
              <a:ext uri="{FF2B5EF4-FFF2-40B4-BE49-F238E27FC236}">
                <a16:creationId xmlns:a16="http://schemas.microsoft.com/office/drawing/2014/main" id="{113E1010-9396-4F1B-92F2-F45BD69F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284" y="4103898"/>
            <a:ext cx="1143000" cy="1143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40DBC-8F46-46DA-B698-472C91FD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9BA1-DCC4-EC48-9B31-B37259FE0F1E}" type="slidenum">
              <a:rPr lang="en-NL" smtClean="0"/>
              <a:t>9</a:t>
            </a:fld>
            <a:endParaRPr lang="en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943745-B7ED-4095-9392-15B81CA028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99" y="2025445"/>
            <a:ext cx="2095500" cy="2105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CA1908-B9DE-47D1-9994-A25AB6113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99" y="2025445"/>
            <a:ext cx="2095501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60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37387</TotalTime>
  <Words>5407</Words>
  <Application>Microsoft Office PowerPoint</Application>
  <PresentationFormat>Widescreen</PresentationFormat>
  <Paragraphs>872</Paragraphs>
  <Slides>66</Slides>
  <Notes>65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Calibri Light</vt:lpstr>
      <vt:lpstr>Courier New</vt:lpstr>
      <vt:lpstr>Times New Roman</vt:lpstr>
      <vt:lpstr>Verdana</vt:lpstr>
      <vt:lpstr>Office Theme</vt:lpstr>
      <vt:lpstr> Evaluating plant trait descriptions crawled from the Web Or towards a plant identification AI that reasons like a botanist</vt:lpstr>
      <vt:lpstr>Content </vt:lpstr>
      <vt:lpstr>A classical CNN </vt:lpstr>
      <vt:lpstr>PowerPoint Presentation</vt:lpstr>
      <vt:lpstr>A classical CNN </vt:lpstr>
      <vt:lpstr>A classical CNN </vt:lpstr>
      <vt:lpstr>Visual-Language Hybrid Model</vt:lpstr>
      <vt:lpstr>A classical CNN </vt:lpstr>
      <vt:lpstr>A classical CNN </vt:lpstr>
      <vt:lpstr>A classical CNN </vt:lpstr>
      <vt:lpstr>Visual-Language Hybrid Model</vt:lpstr>
      <vt:lpstr>Zero-shot learning</vt:lpstr>
      <vt:lpstr>Attribute-based Model</vt:lpstr>
      <vt:lpstr>Attribute-based Model</vt:lpstr>
      <vt:lpstr>A classical CNN </vt:lpstr>
      <vt:lpstr>Visual-Language Hybrid Model</vt:lpstr>
      <vt:lpstr>Morphological trait databases</vt:lpstr>
      <vt:lpstr>The World Wide Web</vt:lpstr>
      <vt:lpstr>PowerPoint Presentation</vt:lpstr>
      <vt:lpstr>The World Wide Web</vt:lpstr>
      <vt:lpstr>Binary Description Classifier</vt:lpstr>
      <vt:lpstr>The World Wide Web</vt:lpstr>
      <vt:lpstr>The World Wide Web</vt:lpstr>
      <vt:lpstr>Model Performance</vt:lpstr>
      <vt:lpstr>PowerPoint Presentation</vt:lpstr>
      <vt:lpstr>PowerPoint Presentation</vt:lpstr>
      <vt:lpstr>Workflow</vt:lpstr>
      <vt:lpstr>Workflow</vt:lpstr>
      <vt:lpstr>Part-of-Speech Tagging</vt:lpstr>
      <vt:lpstr>Part-of-Speech Tagging</vt:lpstr>
      <vt:lpstr>Part-of-Speech Tagging</vt:lpstr>
      <vt:lpstr>Part-of-Speech Tagging</vt:lpstr>
      <vt:lpstr>In graph form</vt:lpstr>
      <vt:lpstr>Manual traits</vt:lpstr>
      <vt:lpstr>Part-of-Speech Tagging</vt:lpstr>
      <vt:lpstr>Palm Trait Dataset Binary Class Variables</vt:lpstr>
      <vt:lpstr>Multi Class Variables Fruit Shapes</vt:lpstr>
      <vt:lpstr>Multi Class Variables Colors</vt:lpstr>
      <vt:lpstr>Palm Trait Dataset  Numerical Values</vt:lpstr>
      <vt:lpstr>PowerPoint Presentation</vt:lpstr>
      <vt:lpstr>PowerPoint Presentation</vt:lpstr>
      <vt:lpstr>Pierre’s dataset of 360 African trees/bushes and 137 traits</vt:lpstr>
      <vt:lpstr>Pierre’s dataset of 360 African trees/bushes and 137 traits</vt:lpstr>
      <vt:lpstr>Pierre’s dataset of 360 African trees/bushes and 137 traits</vt:lpstr>
      <vt:lpstr>Pierre’s dataset of 360 African trees/bushes and 137 traits</vt:lpstr>
      <vt:lpstr>CUB-200 Dataset Ranking Comparison</vt:lpstr>
      <vt:lpstr>CUB-200 Dataset Ranking Comparison</vt:lpstr>
      <vt:lpstr>Next steps: towards a plant trait ontology?</vt:lpstr>
      <vt:lpstr>Next steps: towards a plant trait ontology?</vt:lpstr>
      <vt:lpstr>Next steps: towards a plant trait ontology?</vt:lpstr>
      <vt:lpstr>Next steps: towards a plant trait ontology?</vt:lpstr>
      <vt:lpstr>Next steps</vt:lpstr>
      <vt:lpstr>Better data extraction</vt:lpstr>
      <vt:lpstr>Better data extraction</vt:lpstr>
      <vt:lpstr>Better data extraction</vt:lpstr>
      <vt:lpstr>Better data extraction</vt:lpstr>
      <vt:lpstr>Better data extraction</vt:lpstr>
      <vt:lpstr>Better data extraction</vt:lpstr>
      <vt:lpstr>Better data extraction</vt:lpstr>
      <vt:lpstr>Better data extraction</vt:lpstr>
      <vt:lpstr>Better data extraction</vt:lpstr>
      <vt:lpstr>Visual-text Hybrid model</vt:lpstr>
      <vt:lpstr>Visual-text Hybrid model</vt:lpstr>
      <vt:lpstr>Visual-text Hybrid model</vt:lpstr>
      <vt:lpstr>PowerPoint Presentation</vt:lpstr>
      <vt:lpstr>Lots of work ahead!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Step Towards Robust Species Recognition: Learning AI to Reason Like a skilled Taxonomist</dc:title>
  <dc:creator>Vlasakker, Robert van de</dc:creator>
  <cp:lastModifiedBy>Marcos, Diego</cp:lastModifiedBy>
  <cp:revision>76</cp:revision>
  <dcterms:created xsi:type="dcterms:W3CDTF">2022-06-07T08:18:41Z</dcterms:created>
  <dcterms:modified xsi:type="dcterms:W3CDTF">2022-11-17T08:47:16Z</dcterms:modified>
</cp:coreProperties>
</file>